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3"/>
  </p:notesMasterIdLst>
  <p:handoutMasterIdLst>
    <p:handoutMasterId r:id="rId64"/>
  </p:handoutMasterIdLst>
  <p:sldIdLst>
    <p:sldId id="2147481151" r:id="rId5"/>
    <p:sldId id="2076138247" r:id="rId6"/>
    <p:sldId id="2147470283" r:id="rId7"/>
    <p:sldId id="2076138254" r:id="rId8"/>
    <p:sldId id="2147470285" r:id="rId9"/>
    <p:sldId id="4400" r:id="rId10"/>
    <p:sldId id="2147470292" r:id="rId11"/>
    <p:sldId id="2147470298" r:id="rId12"/>
    <p:sldId id="2147478958" r:id="rId13"/>
    <p:sldId id="2147478946" r:id="rId14"/>
    <p:sldId id="2147470295" r:id="rId15"/>
    <p:sldId id="2147478908" r:id="rId16"/>
    <p:sldId id="2147478921" r:id="rId17"/>
    <p:sldId id="2076138265" r:id="rId18"/>
    <p:sldId id="2076138281" r:id="rId19"/>
    <p:sldId id="2076138283" r:id="rId20"/>
    <p:sldId id="2076138286" r:id="rId21"/>
    <p:sldId id="2147478923" r:id="rId22"/>
    <p:sldId id="2147478863" r:id="rId23"/>
    <p:sldId id="2147478928" r:id="rId24"/>
    <p:sldId id="2147478929" r:id="rId25"/>
    <p:sldId id="2147478930" r:id="rId26"/>
    <p:sldId id="2147478932" r:id="rId27"/>
    <p:sldId id="2147478940" r:id="rId28"/>
    <p:sldId id="2147478938" r:id="rId29"/>
    <p:sldId id="2147478941" r:id="rId30"/>
    <p:sldId id="2147478935" r:id="rId31"/>
    <p:sldId id="2147478936" r:id="rId32"/>
    <p:sldId id="2147481135" r:id="rId33"/>
    <p:sldId id="2076138289" r:id="rId34"/>
    <p:sldId id="2076138291" r:id="rId35"/>
    <p:sldId id="2076138293" r:id="rId36"/>
    <p:sldId id="293" r:id="rId37"/>
    <p:sldId id="2147481139" r:id="rId38"/>
    <p:sldId id="2147481140" r:id="rId39"/>
    <p:sldId id="2147481141" r:id="rId40"/>
    <p:sldId id="2147481142" r:id="rId41"/>
    <p:sldId id="2147478922" r:id="rId42"/>
    <p:sldId id="2147478911" r:id="rId43"/>
    <p:sldId id="2147481143" r:id="rId44"/>
    <p:sldId id="2147481144" r:id="rId45"/>
    <p:sldId id="2147478913" r:id="rId46"/>
    <p:sldId id="2147481145" r:id="rId47"/>
    <p:sldId id="2147478916" r:id="rId48"/>
    <p:sldId id="2147481147" r:id="rId49"/>
    <p:sldId id="2147478944" r:id="rId50"/>
    <p:sldId id="2076138292" r:id="rId51"/>
    <p:sldId id="2076138297" r:id="rId52"/>
    <p:sldId id="2076138298" r:id="rId53"/>
    <p:sldId id="2076138299" r:id="rId54"/>
    <p:sldId id="2076138300" r:id="rId55"/>
    <p:sldId id="2076138301" r:id="rId56"/>
    <p:sldId id="2076138302" r:id="rId57"/>
    <p:sldId id="2076138303" r:id="rId58"/>
    <p:sldId id="2076138306" r:id="rId59"/>
    <p:sldId id="2076138304" r:id="rId60"/>
    <p:sldId id="2076138307" r:id="rId61"/>
    <p:sldId id="2147481148" r:id="rId6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8018694E-1773-48F0-BC27-6F986D7A6E3E}">
          <p14:sldIdLst/>
        </p14:section>
        <p14:section name="Feedback" id="{820625E2-0C09-40B4-B5EF-BEE2C09D1846}">
          <p14:sldIdLst>
            <p14:sldId id="2147481151"/>
          </p14:sldIdLst>
        </p14:section>
        <p14:section name="Pre-work call" id="{5BABF64B-C9BA-4D9C-AD9B-091E3603C043}">
          <p14:sldIdLst>
            <p14:sldId id="2076138247"/>
            <p14:sldId id="2147470283"/>
            <p14:sldId id="2076138254"/>
            <p14:sldId id="2147470285"/>
            <p14:sldId id="4400"/>
            <p14:sldId id="2147470292"/>
            <p14:sldId id="2147470298"/>
            <p14:sldId id="2147478958"/>
            <p14:sldId id="2147478946"/>
            <p14:sldId id="2147470295"/>
            <p14:sldId id="2147478908"/>
          </p14:sldIdLst>
        </p14:section>
        <p14:section name="Intro" id="{3FEF9EF3-B5A0-4CCF-9078-698830427D96}">
          <p14:sldIdLst>
            <p14:sldId id="2147478921"/>
            <p14:sldId id="2076138265"/>
            <p14:sldId id="2076138281"/>
            <p14:sldId id="2076138283"/>
            <p14:sldId id="2076138286"/>
          </p14:sldIdLst>
        </p14:section>
        <p14:section name="Auto-Assignment" id="{7A9700A0-D90B-436B-B3A3-912CB02D1958}">
          <p14:sldIdLst>
            <p14:sldId id="2147478923"/>
            <p14:sldId id="2147478863"/>
            <p14:sldId id="2147478928"/>
            <p14:sldId id="2147478929"/>
            <p14:sldId id="2147478930"/>
          </p14:sldIdLst>
        </p14:section>
        <p14:section name="Custom Extensions" id="{78B2DF63-0012-485F-9111-D10E440A4F76}">
          <p14:sldIdLst>
            <p14:sldId id="2147478932"/>
            <p14:sldId id="2147478940"/>
            <p14:sldId id="2147478938"/>
            <p14:sldId id="2147478941"/>
            <p14:sldId id="2147478935"/>
            <p14:sldId id="2147478936"/>
          </p14:sldIdLst>
        </p14:section>
        <p14:section name="Access Recertification" id="{06C53AE1-BA2F-4C73-9B3D-E2419381F332}">
          <p14:sldIdLst>
            <p14:sldId id="2147481135"/>
            <p14:sldId id="2076138289"/>
            <p14:sldId id="2076138291"/>
            <p14:sldId id="2076138293"/>
            <p14:sldId id="293"/>
            <p14:sldId id="2147481139"/>
            <p14:sldId id="2147481140"/>
            <p14:sldId id="2147481141"/>
            <p14:sldId id="2147481142"/>
            <p14:sldId id="2147478922"/>
            <p14:sldId id="2147478911"/>
            <p14:sldId id="2147481143"/>
            <p14:sldId id="2147481144"/>
            <p14:sldId id="2147478913"/>
            <p14:sldId id="2147481145"/>
            <p14:sldId id="2147478916"/>
            <p14:sldId id="2147481147"/>
          </p14:sldIdLst>
        </p14:section>
        <p14:section name="Optional" id="{46C0ACAB-2F71-4545-8862-236886BCFA96}">
          <p14:sldIdLst>
            <p14:sldId id="2147478944"/>
            <p14:sldId id="2076138292"/>
            <p14:sldId id="2076138297"/>
            <p14:sldId id="2076138298"/>
            <p14:sldId id="2076138299"/>
            <p14:sldId id="2076138300"/>
            <p14:sldId id="2076138301"/>
            <p14:sldId id="2076138302"/>
            <p14:sldId id="2076138303"/>
            <p14:sldId id="2076138306"/>
            <p14:sldId id="2076138304"/>
            <p14:sldId id="2076138307"/>
            <p14:sldId id="2147481148"/>
          </p14:sldIdLst>
        </p14:section>
        <p14:section name="Default Section" id="{7D60FB2F-5554-4F0A-B62E-1333E6F449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46EFCF-3FE7-42AA-8D1D-E51BF5744C00}" v="3" dt="2024-02-28T19:39:37.4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727"/>
  </p:normalViewPr>
  <p:slideViewPr>
    <p:cSldViewPr snapToGrid="0" snapToObjects="1">
      <p:cViewPr varScale="1">
        <p:scale>
          <a:sx n="159" d="100"/>
          <a:sy n="159" d="100"/>
        </p:scale>
        <p:origin x="156" y="9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7BEAEB6A-1EC2-4A90-ADA3-0FF1B94D5A67}"/>
    <pc:docChg chg="modSld">
      <pc:chgData name="Jorge Lopez" userId="de523948-0a37-4855-b48b-ebfd2c5eb591" providerId="ADAL" clId="{7BEAEB6A-1EC2-4A90-ADA3-0FF1B94D5A67}" dt="2023-09-26T23:08:18.316" v="3"/>
      <pc:docMkLst>
        <pc:docMk/>
      </pc:docMkLst>
      <pc:sldChg chg="setBg">
        <pc:chgData name="Jorge Lopez" userId="de523948-0a37-4855-b48b-ebfd2c5eb591" providerId="ADAL" clId="{7BEAEB6A-1EC2-4A90-ADA3-0FF1B94D5A67}" dt="2023-09-26T23:08:13.518" v="1"/>
        <pc:sldMkLst>
          <pc:docMk/>
          <pc:sldMk cId="2150500230" sldId="2147478932"/>
        </pc:sldMkLst>
      </pc:sldChg>
      <pc:sldChg chg="modSp mod setBg">
        <pc:chgData name="Jorge Lopez" userId="de523948-0a37-4855-b48b-ebfd2c5eb591" providerId="ADAL" clId="{7BEAEB6A-1EC2-4A90-ADA3-0FF1B94D5A67}" dt="2023-09-26T23:08:18.316" v="3"/>
        <pc:sldMkLst>
          <pc:docMk/>
          <pc:sldMk cId="1019177288" sldId="2147478938"/>
        </pc:sldMkLst>
        <pc:spChg chg="mod">
          <ac:chgData name="Jorge Lopez" userId="de523948-0a37-4855-b48b-ebfd2c5eb591" providerId="ADAL" clId="{7BEAEB6A-1EC2-4A90-ADA3-0FF1B94D5A67}" dt="2023-09-26T23:08:05.726" v="0" actId="404"/>
          <ac:spMkLst>
            <pc:docMk/>
            <pc:sldMk cId="1019177288" sldId="2147478938"/>
            <ac:spMk id="5" creationId="{C385829A-A970-27A2-74C3-447A9B8F72DD}"/>
          </ac:spMkLst>
        </pc:spChg>
      </pc:sldChg>
      <pc:sldChg chg="setBg">
        <pc:chgData name="Jorge Lopez" userId="de523948-0a37-4855-b48b-ebfd2c5eb591" providerId="ADAL" clId="{7BEAEB6A-1EC2-4A90-ADA3-0FF1B94D5A67}" dt="2023-09-26T23:08:16.108" v="2"/>
        <pc:sldMkLst>
          <pc:docMk/>
          <pc:sldMk cId="3088462447" sldId="2147478940"/>
        </pc:sldMkLst>
      </pc:sldChg>
    </pc:docChg>
  </pc:docChgLst>
  <pc:docChgLst>
    <pc:chgData name="Jorge Lopez" userId="de523948-0a37-4855-b48b-ebfd2c5eb591" providerId="ADAL" clId="{CF46EFCF-3FE7-42AA-8D1D-E51BF5744C00}"/>
    <pc:docChg chg="custSel modSld">
      <pc:chgData name="Jorge Lopez" userId="de523948-0a37-4855-b48b-ebfd2c5eb591" providerId="ADAL" clId="{CF46EFCF-3FE7-42AA-8D1D-E51BF5744C00}" dt="2024-02-28T19:39:33.374" v="4" actId="729"/>
      <pc:docMkLst>
        <pc:docMk/>
      </pc:docMkLst>
      <pc:sldChg chg="modSp mod">
        <pc:chgData name="Jorge Lopez" userId="de523948-0a37-4855-b48b-ebfd2c5eb591" providerId="ADAL" clId="{CF46EFCF-3FE7-42AA-8D1D-E51BF5744C00}" dt="2024-02-28T18:23:12.207" v="1" actId="313"/>
        <pc:sldMkLst>
          <pc:docMk/>
          <pc:sldMk cId="2378846839" sldId="2147478908"/>
        </pc:sldMkLst>
        <pc:graphicFrameChg chg="modGraphic">
          <ac:chgData name="Jorge Lopez" userId="de523948-0a37-4855-b48b-ebfd2c5eb591" providerId="ADAL" clId="{CF46EFCF-3FE7-42AA-8D1D-E51BF5744C00}" dt="2024-02-28T18:23:12.207" v="1" actId="313"/>
          <ac:graphicFrameMkLst>
            <pc:docMk/>
            <pc:sldMk cId="2378846839" sldId="2147478908"/>
            <ac:graphicFrameMk id="3" creationId="{3204FD71-6160-4EA8-F4C0-3220A1A32459}"/>
          </ac:graphicFrameMkLst>
        </pc:graphicFrameChg>
      </pc:sldChg>
      <pc:sldChg chg="modSp mod">
        <pc:chgData name="Jorge Lopez" userId="de523948-0a37-4855-b48b-ebfd2c5eb591" providerId="ADAL" clId="{CF46EFCF-3FE7-42AA-8D1D-E51BF5744C00}" dt="2024-02-28T18:23:15.088" v="3" actId="313"/>
        <pc:sldMkLst>
          <pc:docMk/>
          <pc:sldMk cId="2797260815" sldId="2147478916"/>
        </pc:sldMkLst>
        <pc:graphicFrameChg chg="modGraphic">
          <ac:chgData name="Jorge Lopez" userId="de523948-0a37-4855-b48b-ebfd2c5eb591" providerId="ADAL" clId="{CF46EFCF-3FE7-42AA-8D1D-E51BF5744C00}" dt="2024-02-28T18:23:15.088" v="3" actId="313"/>
          <ac:graphicFrameMkLst>
            <pc:docMk/>
            <pc:sldMk cId="2797260815" sldId="2147478916"/>
            <ac:graphicFrameMk id="6" creationId="{600A0CC9-8950-3E00-81D5-257123AA7073}"/>
          </ac:graphicFrameMkLst>
        </pc:graphicFrameChg>
      </pc:sldChg>
      <pc:sldChg chg="mod modShow">
        <pc:chgData name="Jorge Lopez" userId="de523948-0a37-4855-b48b-ebfd2c5eb591" providerId="ADAL" clId="{CF46EFCF-3FE7-42AA-8D1D-E51BF5744C00}" dt="2024-02-28T19:39:33.374" v="4" actId="729"/>
        <pc:sldMkLst>
          <pc:docMk/>
          <pc:sldMk cId="2975906173" sldId="2147481151"/>
        </pc:sldMkLst>
      </pc:sldChg>
    </pc:docChg>
  </pc:docChgLst>
  <pc:docChgLst>
    <pc:chgData name="Jorge Lopez" userId="de523948-0a37-4855-b48b-ebfd2c5eb591" providerId="ADAL" clId="{3D990185-6780-40F9-BFCA-1A3E6DFA8109}"/>
    <pc:docChg chg="custSel addSld delSld modSld modSection">
      <pc:chgData name="Jorge Lopez" userId="de523948-0a37-4855-b48b-ebfd2c5eb591" providerId="ADAL" clId="{3D990185-6780-40F9-BFCA-1A3E6DFA8109}" dt="2024-02-07T17:46:33.697" v="20" actId="478"/>
      <pc:docMkLst>
        <pc:docMk/>
      </pc:docMkLst>
      <pc:sldChg chg="del">
        <pc:chgData name="Jorge Lopez" userId="de523948-0a37-4855-b48b-ebfd2c5eb591" providerId="ADAL" clId="{3D990185-6780-40F9-BFCA-1A3E6DFA8109}" dt="2024-01-24T16:49:03.953" v="2" actId="47"/>
        <pc:sldMkLst>
          <pc:docMk/>
          <pc:sldMk cId="2359578040" sldId="2147478919"/>
        </pc:sldMkLst>
      </pc:sldChg>
      <pc:sldChg chg="del">
        <pc:chgData name="Jorge Lopez" userId="de523948-0a37-4855-b48b-ebfd2c5eb591" providerId="ADAL" clId="{3D990185-6780-40F9-BFCA-1A3E6DFA8109}" dt="2024-01-24T16:49:01.011" v="1" actId="47"/>
        <pc:sldMkLst>
          <pc:docMk/>
          <pc:sldMk cId="1789749506" sldId="2147478920"/>
        </pc:sldMkLst>
      </pc:sldChg>
      <pc:sldChg chg="delSp mod">
        <pc:chgData name="Jorge Lopez" userId="de523948-0a37-4855-b48b-ebfd2c5eb591" providerId="ADAL" clId="{3D990185-6780-40F9-BFCA-1A3E6DFA8109}" dt="2024-02-07T17:46:33.697" v="20" actId="478"/>
        <pc:sldMkLst>
          <pc:docMk/>
          <pc:sldMk cId="2943383054" sldId="2147481143"/>
        </pc:sldMkLst>
        <pc:spChg chg="del">
          <ac:chgData name="Jorge Lopez" userId="de523948-0a37-4855-b48b-ebfd2c5eb591" providerId="ADAL" clId="{3D990185-6780-40F9-BFCA-1A3E6DFA8109}" dt="2024-02-07T17:46:33.697" v="20" actId="478"/>
          <ac:spMkLst>
            <pc:docMk/>
            <pc:sldMk cId="2943383054" sldId="2147481143"/>
            <ac:spMk id="109" creationId="{3D65EEB1-B0AF-2CA4-A9A5-6FBF74CF5585}"/>
          </ac:spMkLst>
        </pc:spChg>
      </pc:sldChg>
      <pc:sldChg chg="addSp delSp modSp new mod modTransition chgLayout">
        <pc:chgData name="Jorge Lopez" userId="de523948-0a37-4855-b48b-ebfd2c5eb591" providerId="ADAL" clId="{3D990185-6780-40F9-BFCA-1A3E6DFA8109}" dt="2024-01-24T16:49:38.218" v="19" actId="26606"/>
        <pc:sldMkLst>
          <pc:docMk/>
          <pc:sldMk cId="3667912023" sldId="2147481148"/>
        </pc:sldMkLst>
        <pc:spChg chg="mod">
          <ac:chgData name="Jorge Lopez" userId="de523948-0a37-4855-b48b-ebfd2c5eb591" providerId="ADAL" clId="{3D990185-6780-40F9-BFCA-1A3E6DFA8109}" dt="2024-01-24T16:49:38.218" v="19" actId="26606"/>
          <ac:spMkLst>
            <pc:docMk/>
            <pc:sldMk cId="3667912023" sldId="2147481148"/>
            <ac:spMk id="2" creationId="{2575CEC9-F456-5189-8E2D-250B97115CAF}"/>
          </ac:spMkLst>
        </pc:spChg>
        <pc:spChg chg="del">
          <ac:chgData name="Jorge Lopez" userId="de523948-0a37-4855-b48b-ebfd2c5eb591" providerId="ADAL" clId="{3D990185-6780-40F9-BFCA-1A3E6DFA8109}" dt="2024-01-24T16:49:31.388" v="18" actId="478"/>
          <ac:spMkLst>
            <pc:docMk/>
            <pc:sldMk cId="3667912023" sldId="2147481148"/>
            <ac:spMk id="3" creationId="{BFC916D7-CC3B-3C36-2D69-EA358960191B}"/>
          </ac:spMkLst>
        </pc:spChg>
        <pc:picChg chg="add">
          <ac:chgData name="Jorge Lopez" userId="de523948-0a37-4855-b48b-ebfd2c5eb591" providerId="ADAL" clId="{3D990185-6780-40F9-BFCA-1A3E6DFA8109}" dt="2024-01-24T16:49:38.218" v="19" actId="26606"/>
          <ac:picMkLst>
            <pc:docMk/>
            <pc:sldMk cId="3667912023" sldId="2147481148"/>
            <ac:picMk id="4" creationId="{FEABFDB2-6B59-948E-4D75-CC7850C2E4F4}"/>
          </ac:picMkLst>
        </pc:picChg>
      </pc:sldChg>
      <pc:sldChg chg="del">
        <pc:chgData name="Jorge Lopez" userId="de523948-0a37-4855-b48b-ebfd2c5eb591" providerId="ADAL" clId="{3D990185-6780-40F9-BFCA-1A3E6DFA8109}" dt="2024-01-24T16:49:16.321" v="3" actId="47"/>
        <pc:sldMkLst>
          <pc:docMk/>
          <pc:sldMk cId="4062124816" sldId="2147481148"/>
        </pc:sldMkLst>
      </pc:sldChg>
      <pc:sldChg chg="del">
        <pc:chgData name="Jorge Lopez" userId="de523948-0a37-4855-b48b-ebfd2c5eb591" providerId="ADAL" clId="{3D990185-6780-40F9-BFCA-1A3E6DFA8109}" dt="2024-01-24T16:49:18.596" v="4" actId="47"/>
        <pc:sldMkLst>
          <pc:docMk/>
          <pc:sldMk cId="3021369894" sldId="2147481149"/>
        </pc:sldMkLst>
      </pc:sldChg>
      <pc:sldChg chg="del">
        <pc:chgData name="Jorge Lopez" userId="de523948-0a37-4855-b48b-ebfd2c5eb591" providerId="ADAL" clId="{3D990185-6780-40F9-BFCA-1A3E6DFA8109}" dt="2024-01-24T16:33:22.092" v="0" actId="47"/>
        <pc:sldMkLst>
          <pc:docMk/>
          <pc:sldMk cId="1142991816" sldId="2147481150"/>
        </pc:sldMkLst>
      </pc:sldChg>
    </pc:docChg>
  </pc:docChgLst>
  <pc:docChgLst>
    <pc:chgData name="Jorge Lopez" userId="de523948-0a37-4855-b48b-ebfd2c5eb591" providerId="ADAL" clId="{9889553C-16F5-48ED-AC03-1D4A9C5A2008}"/>
    <pc:docChg chg="addSld modSld">
      <pc:chgData name="Jorge Lopez" userId="de523948-0a37-4855-b48b-ebfd2c5eb591" providerId="ADAL" clId="{9889553C-16F5-48ED-AC03-1D4A9C5A2008}" dt="2024-02-26T20:45:07.045" v="0"/>
      <pc:docMkLst>
        <pc:docMk/>
      </pc:docMkLst>
      <pc:sldChg chg="add">
        <pc:chgData name="Jorge Lopez" userId="de523948-0a37-4855-b48b-ebfd2c5eb591" providerId="ADAL" clId="{9889553C-16F5-48ED-AC03-1D4A9C5A2008}" dt="2024-02-26T20:45:07.045" v="0"/>
        <pc:sldMkLst>
          <pc:docMk/>
          <pc:sldMk cId="2975906173" sldId="214748115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27AAC-984C-4714-9CD6-529E95D8995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0FD5EDC-B2D5-4490-B6A6-F350ACF244DD}">
      <dgm:prSet/>
      <dgm:spPr/>
      <dgm:t>
        <a:bodyPr/>
        <a:lstStyle/>
        <a:p>
          <a:r>
            <a:rPr lang="en-US" b="0" i="0"/>
            <a:t>Send custom email Notifications</a:t>
          </a:r>
          <a:endParaRPr lang="en-US"/>
        </a:p>
      </dgm:t>
    </dgm:pt>
    <dgm:pt modelId="{B656D7DA-823C-434C-824E-F21023015B5E}" type="parTrans" cxnId="{B982843E-3F39-459F-9E39-DED7ED438B53}">
      <dgm:prSet/>
      <dgm:spPr/>
      <dgm:t>
        <a:bodyPr/>
        <a:lstStyle/>
        <a:p>
          <a:endParaRPr lang="en-US"/>
        </a:p>
      </dgm:t>
    </dgm:pt>
    <dgm:pt modelId="{6BA9337B-71BB-498A-9945-27FB16347852}" type="sibTrans" cxnId="{B982843E-3F39-459F-9E39-DED7ED438B53}">
      <dgm:prSet phldrT="1" phldr="0"/>
      <dgm:spPr/>
      <dgm:t>
        <a:bodyPr/>
        <a:lstStyle/>
        <a:p>
          <a:endParaRPr lang="en-US"/>
        </a:p>
      </dgm:t>
    </dgm:pt>
    <dgm:pt modelId="{CA571F52-FB92-476C-8D3C-23BA34643DA2}">
      <dgm:prSet/>
      <dgm:spPr/>
      <dgm:t>
        <a:bodyPr/>
        <a:lstStyle/>
        <a:p>
          <a:pPr rtl="0"/>
          <a:r>
            <a:rPr lang="en-US"/>
            <a:t>Send Teams notification</a:t>
          </a:r>
          <a:r>
            <a:rPr lang="en-US">
              <a:latin typeface="Aptos Display" panose="02110004020202020204"/>
            </a:rPr>
            <a:t> </a:t>
          </a:r>
          <a:endParaRPr lang="en-US"/>
        </a:p>
      </dgm:t>
    </dgm:pt>
    <dgm:pt modelId="{ACDB22F5-E11B-40BD-8569-B7F97C3F308B}" type="parTrans" cxnId="{7A1F15B6-D8AB-4B14-AF3E-C71A0DF02405}">
      <dgm:prSet/>
      <dgm:spPr/>
      <dgm:t>
        <a:bodyPr/>
        <a:lstStyle/>
        <a:p>
          <a:endParaRPr lang="en-US"/>
        </a:p>
      </dgm:t>
    </dgm:pt>
    <dgm:pt modelId="{61B2AB4A-2E5B-43D2-BDC0-D5C9856310A4}" type="sibTrans" cxnId="{7A1F15B6-D8AB-4B14-AF3E-C71A0DF02405}">
      <dgm:prSet phldrT="2" phldr="0"/>
      <dgm:spPr/>
      <dgm:t>
        <a:bodyPr/>
        <a:lstStyle/>
        <a:p>
          <a:endParaRPr lang="en-US"/>
        </a:p>
      </dgm:t>
    </dgm:pt>
    <dgm:pt modelId="{0D83AFA0-3791-4CB6-88C7-A99221BDBEA5}">
      <dgm:prSet/>
      <dgm:spPr/>
      <dgm:t>
        <a:bodyPr/>
        <a:lstStyle/>
        <a:p>
          <a:pPr rtl="0"/>
          <a:r>
            <a:rPr lang="en-US" b="0" i="0"/>
            <a:t>Get user information from other applications</a:t>
          </a:r>
          <a:r>
            <a:rPr lang="en-US" b="0" i="0">
              <a:latin typeface="Aptos Display" panose="02110004020202020204"/>
            </a:rPr>
            <a:t>  </a:t>
          </a:r>
          <a:endParaRPr lang="en-US"/>
        </a:p>
      </dgm:t>
    </dgm:pt>
    <dgm:pt modelId="{E9A7FC92-94C7-4BFB-82D1-0D97238188C9}" type="parTrans" cxnId="{95C4AD56-0D0F-4665-8D52-EFB55240C8C9}">
      <dgm:prSet/>
      <dgm:spPr/>
      <dgm:t>
        <a:bodyPr/>
        <a:lstStyle/>
        <a:p>
          <a:endParaRPr lang="en-US"/>
        </a:p>
      </dgm:t>
    </dgm:pt>
    <dgm:pt modelId="{A0AB0E4D-D4E4-45BA-BD27-BECB9798CB27}" type="sibTrans" cxnId="{95C4AD56-0D0F-4665-8D52-EFB55240C8C9}">
      <dgm:prSet phldrT="3" phldr="0"/>
      <dgm:spPr/>
      <dgm:t>
        <a:bodyPr/>
        <a:lstStyle/>
        <a:p>
          <a:endParaRPr lang="en-US"/>
        </a:p>
      </dgm:t>
    </dgm:pt>
    <dgm:pt modelId="{F4092EBA-B0D3-4A2E-9217-5B0ADF8D496B}">
      <dgm:prSet/>
      <dgm:spPr/>
      <dgm:t>
        <a:bodyPr/>
        <a:lstStyle/>
        <a:p>
          <a:r>
            <a:rPr lang="en-US"/>
            <a:t>Writeback user information to external systems</a:t>
          </a:r>
        </a:p>
      </dgm:t>
    </dgm:pt>
    <dgm:pt modelId="{792F3FB8-5EB1-4E07-B854-401614637917}" type="parTrans" cxnId="{19EFD776-BF54-4F2B-8822-CFCD090C3E90}">
      <dgm:prSet/>
      <dgm:spPr/>
      <dgm:t>
        <a:bodyPr/>
        <a:lstStyle/>
        <a:p>
          <a:endParaRPr lang="en-US"/>
        </a:p>
      </dgm:t>
    </dgm:pt>
    <dgm:pt modelId="{E6374933-9A6D-4BAB-8216-0DD8B7B63B2A}" type="sibTrans" cxnId="{19EFD776-BF54-4F2B-8822-CFCD090C3E90}">
      <dgm:prSet phldrT="4" phldr="0"/>
      <dgm:spPr/>
      <dgm:t>
        <a:bodyPr/>
        <a:lstStyle/>
        <a:p>
          <a:endParaRPr lang="en-US"/>
        </a:p>
      </dgm:t>
    </dgm:pt>
    <dgm:pt modelId="{C24B33F4-E604-445B-B4D8-24ACDC762707}">
      <dgm:prSet/>
      <dgm:spPr/>
      <dgm:t>
        <a:bodyPr/>
        <a:lstStyle/>
        <a:p>
          <a:r>
            <a:rPr lang="en-US"/>
            <a:t>Call an External web api to trigger actions on external systems</a:t>
          </a:r>
        </a:p>
      </dgm:t>
    </dgm:pt>
    <dgm:pt modelId="{0F8155E7-6B5F-4570-969B-A9529A7E654F}" type="parTrans" cxnId="{53912B5F-3AEA-47D8-8134-EDA16E7B1E0A}">
      <dgm:prSet/>
      <dgm:spPr/>
      <dgm:t>
        <a:bodyPr/>
        <a:lstStyle/>
        <a:p>
          <a:endParaRPr lang="en-US"/>
        </a:p>
      </dgm:t>
    </dgm:pt>
    <dgm:pt modelId="{2A02E7D3-582E-427D-9298-5A6BA6A9872D}" type="sibTrans" cxnId="{53912B5F-3AEA-47D8-8134-EDA16E7B1E0A}">
      <dgm:prSet phldrT="5" phldr="0"/>
      <dgm:spPr/>
      <dgm:t>
        <a:bodyPr/>
        <a:lstStyle/>
        <a:p>
          <a:endParaRPr lang="en-US"/>
        </a:p>
      </dgm:t>
    </dgm:pt>
    <dgm:pt modelId="{E3CAEDFC-0F95-40F1-B980-590C371A3C6C}">
      <dgm:prSet/>
      <dgm:spPr/>
      <dgm:t>
        <a:bodyPr/>
        <a:lstStyle/>
        <a:p>
          <a:pPr rtl="0"/>
          <a:r>
            <a:rPr lang="en-US"/>
            <a:t>Creating a set of tasks in Microsoft</a:t>
          </a:r>
          <a:r>
            <a:rPr lang="en-US">
              <a:latin typeface="Aptos Display" panose="02110004020202020204"/>
            </a:rPr>
            <a:t> </a:t>
          </a:r>
          <a:r>
            <a:rPr lang="en-US"/>
            <a:t> planner</a:t>
          </a:r>
        </a:p>
      </dgm:t>
    </dgm:pt>
    <dgm:pt modelId="{DCF2F0F3-5964-448A-AF8C-4894ECA3216F}" type="parTrans" cxnId="{87A2BAD0-6844-4D2D-9EB1-B89D40237985}">
      <dgm:prSet/>
      <dgm:spPr/>
      <dgm:t>
        <a:bodyPr/>
        <a:lstStyle/>
        <a:p>
          <a:endParaRPr lang="en-US"/>
        </a:p>
      </dgm:t>
    </dgm:pt>
    <dgm:pt modelId="{6A227DB1-CC9D-415F-AE02-7F1B4BC69677}" type="sibTrans" cxnId="{87A2BAD0-6844-4D2D-9EB1-B89D40237985}">
      <dgm:prSet phldrT="6" phldr="0"/>
      <dgm:spPr/>
      <dgm:t>
        <a:bodyPr/>
        <a:lstStyle/>
        <a:p>
          <a:endParaRPr lang="en-US"/>
        </a:p>
      </dgm:t>
    </dgm:pt>
    <dgm:pt modelId="{E6E28A00-2BC9-4917-94D9-E3DEDB6702FA}">
      <dgm:prSet/>
      <dgm:spPr/>
      <dgm:t>
        <a:bodyPr/>
        <a:lstStyle/>
        <a:p>
          <a:pPr rtl="0"/>
          <a:r>
            <a:rPr lang="en-US" b="0" i="0"/>
            <a:t>Generate a T</a:t>
          </a:r>
          <a:r>
            <a:rPr lang="en-US"/>
            <a:t>AP</a:t>
          </a:r>
          <a:r>
            <a:rPr lang="en-US">
              <a:latin typeface="Aptos Display" panose="02110004020202020204"/>
            </a:rPr>
            <a:t> </a:t>
          </a:r>
          <a:endParaRPr lang="en-US"/>
        </a:p>
      </dgm:t>
    </dgm:pt>
    <dgm:pt modelId="{55126880-8F1E-4C41-883A-CB55E50A7956}" type="parTrans" cxnId="{B1D9D15C-3716-4CC9-AA52-FB87D1A7B87E}">
      <dgm:prSet/>
      <dgm:spPr/>
      <dgm:t>
        <a:bodyPr/>
        <a:lstStyle/>
        <a:p>
          <a:endParaRPr lang="en-US"/>
        </a:p>
      </dgm:t>
    </dgm:pt>
    <dgm:pt modelId="{63F8C42F-5961-44E0-9FBB-EF26262F5405}" type="sibTrans" cxnId="{B1D9D15C-3716-4CC9-AA52-FB87D1A7B87E}">
      <dgm:prSet phldrT="7" phldr="0"/>
      <dgm:spPr/>
      <dgm:t>
        <a:bodyPr/>
        <a:lstStyle/>
        <a:p>
          <a:endParaRPr lang="en-US"/>
        </a:p>
      </dgm:t>
    </dgm:pt>
    <dgm:pt modelId="{F1667367-F9FD-438B-B255-435BF99F801E}" type="pres">
      <dgm:prSet presAssocID="{24727AAC-984C-4714-9CD6-529E95D89950}" presName="vert0" presStyleCnt="0">
        <dgm:presLayoutVars>
          <dgm:dir/>
          <dgm:animOne val="branch"/>
          <dgm:animLvl val="lvl"/>
        </dgm:presLayoutVars>
      </dgm:prSet>
      <dgm:spPr/>
    </dgm:pt>
    <dgm:pt modelId="{E6E90E33-B746-4F54-B836-7D77D9DC315E}" type="pres">
      <dgm:prSet presAssocID="{10FD5EDC-B2D5-4490-B6A6-F350ACF244DD}" presName="thickLine" presStyleLbl="alignNode1" presStyleIdx="0" presStyleCnt="7"/>
      <dgm:spPr/>
    </dgm:pt>
    <dgm:pt modelId="{F697AB5F-2B6F-48F4-B06E-871CF748ABB9}" type="pres">
      <dgm:prSet presAssocID="{10FD5EDC-B2D5-4490-B6A6-F350ACF244DD}" presName="horz1" presStyleCnt="0"/>
      <dgm:spPr/>
    </dgm:pt>
    <dgm:pt modelId="{102469CE-CB57-43FD-A438-38E7BF6528FA}" type="pres">
      <dgm:prSet presAssocID="{10FD5EDC-B2D5-4490-B6A6-F350ACF244DD}" presName="tx1" presStyleLbl="revTx" presStyleIdx="0" presStyleCnt="7"/>
      <dgm:spPr/>
    </dgm:pt>
    <dgm:pt modelId="{A791955C-B787-4233-AC9F-BA454DB21BD0}" type="pres">
      <dgm:prSet presAssocID="{10FD5EDC-B2D5-4490-B6A6-F350ACF244DD}" presName="vert1" presStyleCnt="0"/>
      <dgm:spPr/>
    </dgm:pt>
    <dgm:pt modelId="{D3B19E3C-2B9D-4D3A-A8F4-4F2DE7976441}" type="pres">
      <dgm:prSet presAssocID="{CA571F52-FB92-476C-8D3C-23BA34643DA2}" presName="thickLine" presStyleLbl="alignNode1" presStyleIdx="1" presStyleCnt="7"/>
      <dgm:spPr/>
    </dgm:pt>
    <dgm:pt modelId="{EBA9BAD3-AD9F-4ACD-9A16-C9545D59902D}" type="pres">
      <dgm:prSet presAssocID="{CA571F52-FB92-476C-8D3C-23BA34643DA2}" presName="horz1" presStyleCnt="0"/>
      <dgm:spPr/>
    </dgm:pt>
    <dgm:pt modelId="{F266C259-A97F-4C07-8803-B34A29E7F75B}" type="pres">
      <dgm:prSet presAssocID="{CA571F52-FB92-476C-8D3C-23BA34643DA2}" presName="tx1" presStyleLbl="revTx" presStyleIdx="1" presStyleCnt="7"/>
      <dgm:spPr/>
    </dgm:pt>
    <dgm:pt modelId="{C9F5DFC1-54E3-4971-BE03-8CDE4599EC0F}" type="pres">
      <dgm:prSet presAssocID="{CA571F52-FB92-476C-8D3C-23BA34643DA2}" presName="vert1" presStyleCnt="0"/>
      <dgm:spPr/>
    </dgm:pt>
    <dgm:pt modelId="{C8044C6C-AC48-4771-AC06-A3F9AA2EF0F7}" type="pres">
      <dgm:prSet presAssocID="{0D83AFA0-3791-4CB6-88C7-A99221BDBEA5}" presName="thickLine" presStyleLbl="alignNode1" presStyleIdx="2" presStyleCnt="7"/>
      <dgm:spPr/>
    </dgm:pt>
    <dgm:pt modelId="{DEE44099-D9A5-414B-BFA9-5BE931410E9E}" type="pres">
      <dgm:prSet presAssocID="{0D83AFA0-3791-4CB6-88C7-A99221BDBEA5}" presName="horz1" presStyleCnt="0"/>
      <dgm:spPr/>
    </dgm:pt>
    <dgm:pt modelId="{4D5877A6-AE10-4F6D-8E18-768C988B6C6E}" type="pres">
      <dgm:prSet presAssocID="{0D83AFA0-3791-4CB6-88C7-A99221BDBEA5}" presName="tx1" presStyleLbl="revTx" presStyleIdx="2" presStyleCnt="7"/>
      <dgm:spPr/>
    </dgm:pt>
    <dgm:pt modelId="{956AAC59-C1F4-4D37-91E0-674A4CADB5E0}" type="pres">
      <dgm:prSet presAssocID="{0D83AFA0-3791-4CB6-88C7-A99221BDBEA5}" presName="vert1" presStyleCnt="0"/>
      <dgm:spPr/>
    </dgm:pt>
    <dgm:pt modelId="{88A83386-7643-4710-A1FA-8DD0D9111EE8}" type="pres">
      <dgm:prSet presAssocID="{F4092EBA-B0D3-4A2E-9217-5B0ADF8D496B}" presName="thickLine" presStyleLbl="alignNode1" presStyleIdx="3" presStyleCnt="7"/>
      <dgm:spPr/>
    </dgm:pt>
    <dgm:pt modelId="{5ACD0541-1512-4AD9-BA2C-4BB8A29FFE3D}" type="pres">
      <dgm:prSet presAssocID="{F4092EBA-B0D3-4A2E-9217-5B0ADF8D496B}" presName="horz1" presStyleCnt="0"/>
      <dgm:spPr/>
    </dgm:pt>
    <dgm:pt modelId="{54F2A034-4CF3-433E-8A58-6B68D882C5E5}" type="pres">
      <dgm:prSet presAssocID="{F4092EBA-B0D3-4A2E-9217-5B0ADF8D496B}" presName="tx1" presStyleLbl="revTx" presStyleIdx="3" presStyleCnt="7"/>
      <dgm:spPr/>
    </dgm:pt>
    <dgm:pt modelId="{CCC61B4B-DE40-4AB8-87D2-0AFB73BF0BEF}" type="pres">
      <dgm:prSet presAssocID="{F4092EBA-B0D3-4A2E-9217-5B0ADF8D496B}" presName="vert1" presStyleCnt="0"/>
      <dgm:spPr/>
    </dgm:pt>
    <dgm:pt modelId="{629B1DC1-4790-48EB-832C-8240405DA0C5}" type="pres">
      <dgm:prSet presAssocID="{C24B33F4-E604-445B-B4D8-24ACDC762707}" presName="thickLine" presStyleLbl="alignNode1" presStyleIdx="4" presStyleCnt="7"/>
      <dgm:spPr/>
    </dgm:pt>
    <dgm:pt modelId="{B12F2DF9-7F07-4FB8-874F-3130BCE3DF86}" type="pres">
      <dgm:prSet presAssocID="{C24B33F4-E604-445B-B4D8-24ACDC762707}" presName="horz1" presStyleCnt="0"/>
      <dgm:spPr/>
    </dgm:pt>
    <dgm:pt modelId="{F51AFB0C-5DC2-4582-B9BB-EAE38B71F4E8}" type="pres">
      <dgm:prSet presAssocID="{C24B33F4-E604-445B-B4D8-24ACDC762707}" presName="tx1" presStyleLbl="revTx" presStyleIdx="4" presStyleCnt="7"/>
      <dgm:spPr/>
    </dgm:pt>
    <dgm:pt modelId="{11981D37-E084-4CC2-ABC3-93507769858E}" type="pres">
      <dgm:prSet presAssocID="{C24B33F4-E604-445B-B4D8-24ACDC762707}" presName="vert1" presStyleCnt="0"/>
      <dgm:spPr/>
    </dgm:pt>
    <dgm:pt modelId="{1FA6CEDD-279A-454A-A242-7362DA0AD995}" type="pres">
      <dgm:prSet presAssocID="{E3CAEDFC-0F95-40F1-B980-590C371A3C6C}" presName="thickLine" presStyleLbl="alignNode1" presStyleIdx="5" presStyleCnt="7"/>
      <dgm:spPr/>
    </dgm:pt>
    <dgm:pt modelId="{16FA8066-4CDC-4DA8-865C-AA39E2A0559D}" type="pres">
      <dgm:prSet presAssocID="{E3CAEDFC-0F95-40F1-B980-590C371A3C6C}" presName="horz1" presStyleCnt="0"/>
      <dgm:spPr/>
    </dgm:pt>
    <dgm:pt modelId="{D9F0A4C2-26C7-4E12-80D7-FB743A5EAB5F}" type="pres">
      <dgm:prSet presAssocID="{E3CAEDFC-0F95-40F1-B980-590C371A3C6C}" presName="tx1" presStyleLbl="revTx" presStyleIdx="5" presStyleCnt="7"/>
      <dgm:spPr/>
    </dgm:pt>
    <dgm:pt modelId="{2EC4ED1E-B195-4A9B-AEDE-D77A7B7FCDAA}" type="pres">
      <dgm:prSet presAssocID="{E3CAEDFC-0F95-40F1-B980-590C371A3C6C}" presName="vert1" presStyleCnt="0"/>
      <dgm:spPr/>
    </dgm:pt>
    <dgm:pt modelId="{C736B407-E248-48BB-8177-2238D2126C55}" type="pres">
      <dgm:prSet presAssocID="{E6E28A00-2BC9-4917-94D9-E3DEDB6702FA}" presName="thickLine" presStyleLbl="alignNode1" presStyleIdx="6" presStyleCnt="7"/>
      <dgm:spPr/>
    </dgm:pt>
    <dgm:pt modelId="{3873A8D7-0C42-4A77-BF95-335A16237356}" type="pres">
      <dgm:prSet presAssocID="{E6E28A00-2BC9-4917-94D9-E3DEDB6702FA}" presName="horz1" presStyleCnt="0"/>
      <dgm:spPr/>
    </dgm:pt>
    <dgm:pt modelId="{85EA9A7F-65C3-4B6F-B590-2F86D3DE6A94}" type="pres">
      <dgm:prSet presAssocID="{E6E28A00-2BC9-4917-94D9-E3DEDB6702FA}" presName="tx1" presStyleLbl="revTx" presStyleIdx="6" presStyleCnt="7"/>
      <dgm:spPr/>
    </dgm:pt>
    <dgm:pt modelId="{D6E47A1B-F3F1-421E-9864-0683F9C735A4}" type="pres">
      <dgm:prSet presAssocID="{E6E28A00-2BC9-4917-94D9-E3DEDB6702FA}" presName="vert1" presStyleCnt="0"/>
      <dgm:spPr/>
    </dgm:pt>
  </dgm:ptLst>
  <dgm:cxnLst>
    <dgm:cxn modelId="{B982843E-3F39-459F-9E39-DED7ED438B53}" srcId="{24727AAC-984C-4714-9CD6-529E95D89950}" destId="{10FD5EDC-B2D5-4490-B6A6-F350ACF244DD}" srcOrd="0" destOrd="0" parTransId="{B656D7DA-823C-434C-824E-F21023015B5E}" sibTransId="{6BA9337B-71BB-498A-9945-27FB16347852}"/>
    <dgm:cxn modelId="{B1D9D15C-3716-4CC9-AA52-FB87D1A7B87E}" srcId="{24727AAC-984C-4714-9CD6-529E95D89950}" destId="{E6E28A00-2BC9-4917-94D9-E3DEDB6702FA}" srcOrd="6" destOrd="0" parTransId="{55126880-8F1E-4C41-883A-CB55E50A7956}" sibTransId="{63F8C42F-5961-44E0-9FBB-EF26262F5405}"/>
    <dgm:cxn modelId="{53912B5F-3AEA-47D8-8134-EDA16E7B1E0A}" srcId="{24727AAC-984C-4714-9CD6-529E95D89950}" destId="{C24B33F4-E604-445B-B4D8-24ACDC762707}" srcOrd="4" destOrd="0" parTransId="{0F8155E7-6B5F-4570-969B-A9529A7E654F}" sibTransId="{2A02E7D3-582E-427D-9298-5A6BA6A9872D}"/>
    <dgm:cxn modelId="{A7D15046-E4E5-454D-A6A0-9752EFB46AA9}" type="presOf" srcId="{C24B33F4-E604-445B-B4D8-24ACDC762707}" destId="{F51AFB0C-5DC2-4582-B9BB-EAE38B71F4E8}" srcOrd="0" destOrd="0" presId="urn:microsoft.com/office/officeart/2008/layout/LinedList"/>
    <dgm:cxn modelId="{0CDC444A-8D9F-425D-A180-BB8C36B98046}" type="presOf" srcId="{F4092EBA-B0D3-4A2E-9217-5B0ADF8D496B}" destId="{54F2A034-4CF3-433E-8A58-6B68D882C5E5}" srcOrd="0" destOrd="0" presId="urn:microsoft.com/office/officeart/2008/layout/LinedList"/>
    <dgm:cxn modelId="{95C4AD56-0D0F-4665-8D52-EFB55240C8C9}" srcId="{24727AAC-984C-4714-9CD6-529E95D89950}" destId="{0D83AFA0-3791-4CB6-88C7-A99221BDBEA5}" srcOrd="2" destOrd="0" parTransId="{E9A7FC92-94C7-4BFB-82D1-0D97238188C9}" sibTransId="{A0AB0E4D-D4E4-45BA-BD27-BECB9798CB27}"/>
    <dgm:cxn modelId="{19EFD776-BF54-4F2B-8822-CFCD090C3E90}" srcId="{24727AAC-984C-4714-9CD6-529E95D89950}" destId="{F4092EBA-B0D3-4A2E-9217-5B0ADF8D496B}" srcOrd="3" destOrd="0" parTransId="{792F3FB8-5EB1-4E07-B854-401614637917}" sibTransId="{E6374933-9A6D-4BAB-8216-0DD8B7B63B2A}"/>
    <dgm:cxn modelId="{7026E157-BCE5-4BB1-B0E7-77C7B903F0AC}" type="presOf" srcId="{24727AAC-984C-4714-9CD6-529E95D89950}" destId="{F1667367-F9FD-438B-B255-435BF99F801E}" srcOrd="0" destOrd="0" presId="urn:microsoft.com/office/officeart/2008/layout/LinedList"/>
    <dgm:cxn modelId="{31298787-7C67-473E-ABE7-44A210954E9E}" type="presOf" srcId="{E6E28A00-2BC9-4917-94D9-E3DEDB6702FA}" destId="{85EA9A7F-65C3-4B6F-B590-2F86D3DE6A94}" srcOrd="0" destOrd="0" presId="urn:microsoft.com/office/officeart/2008/layout/LinedList"/>
    <dgm:cxn modelId="{FD81A2AE-CE71-4DC4-BB3A-4B0DA5D0367A}" type="presOf" srcId="{E3CAEDFC-0F95-40F1-B980-590C371A3C6C}" destId="{D9F0A4C2-26C7-4E12-80D7-FB743A5EAB5F}" srcOrd="0" destOrd="0" presId="urn:microsoft.com/office/officeart/2008/layout/LinedList"/>
    <dgm:cxn modelId="{7A1F15B6-D8AB-4B14-AF3E-C71A0DF02405}" srcId="{24727AAC-984C-4714-9CD6-529E95D89950}" destId="{CA571F52-FB92-476C-8D3C-23BA34643DA2}" srcOrd="1" destOrd="0" parTransId="{ACDB22F5-E11B-40BD-8569-B7F97C3F308B}" sibTransId="{61B2AB4A-2E5B-43D2-BDC0-D5C9856310A4}"/>
    <dgm:cxn modelId="{87A2BAD0-6844-4D2D-9EB1-B89D40237985}" srcId="{24727AAC-984C-4714-9CD6-529E95D89950}" destId="{E3CAEDFC-0F95-40F1-B980-590C371A3C6C}" srcOrd="5" destOrd="0" parTransId="{DCF2F0F3-5964-448A-AF8C-4894ECA3216F}" sibTransId="{6A227DB1-CC9D-415F-AE02-7F1B4BC69677}"/>
    <dgm:cxn modelId="{8B1AE7EC-12E7-44E1-819A-E88D621F8E8A}" type="presOf" srcId="{10FD5EDC-B2D5-4490-B6A6-F350ACF244DD}" destId="{102469CE-CB57-43FD-A438-38E7BF6528FA}" srcOrd="0" destOrd="0" presId="urn:microsoft.com/office/officeart/2008/layout/LinedList"/>
    <dgm:cxn modelId="{6B5474F6-F519-46BC-969D-E9129587E407}" type="presOf" srcId="{CA571F52-FB92-476C-8D3C-23BA34643DA2}" destId="{F266C259-A97F-4C07-8803-B34A29E7F75B}" srcOrd="0" destOrd="0" presId="urn:microsoft.com/office/officeart/2008/layout/LinedList"/>
    <dgm:cxn modelId="{69FDD6FE-94C7-4C24-97B2-6B2286075B4E}" type="presOf" srcId="{0D83AFA0-3791-4CB6-88C7-A99221BDBEA5}" destId="{4D5877A6-AE10-4F6D-8E18-768C988B6C6E}" srcOrd="0" destOrd="0" presId="urn:microsoft.com/office/officeart/2008/layout/LinedList"/>
    <dgm:cxn modelId="{13391B10-D5BC-400B-8063-1FAD221806AB}" type="presParOf" srcId="{F1667367-F9FD-438B-B255-435BF99F801E}" destId="{E6E90E33-B746-4F54-B836-7D77D9DC315E}" srcOrd="0" destOrd="0" presId="urn:microsoft.com/office/officeart/2008/layout/LinedList"/>
    <dgm:cxn modelId="{FEDF2E3E-C0CD-4CD7-B33F-6BD6FEDC113A}" type="presParOf" srcId="{F1667367-F9FD-438B-B255-435BF99F801E}" destId="{F697AB5F-2B6F-48F4-B06E-871CF748ABB9}" srcOrd="1" destOrd="0" presId="urn:microsoft.com/office/officeart/2008/layout/LinedList"/>
    <dgm:cxn modelId="{3287F9F6-1637-4FB5-99DB-4001C09F660E}" type="presParOf" srcId="{F697AB5F-2B6F-48F4-B06E-871CF748ABB9}" destId="{102469CE-CB57-43FD-A438-38E7BF6528FA}" srcOrd="0" destOrd="0" presId="urn:microsoft.com/office/officeart/2008/layout/LinedList"/>
    <dgm:cxn modelId="{7A13535C-1621-4D60-96E4-91674B3B753B}" type="presParOf" srcId="{F697AB5F-2B6F-48F4-B06E-871CF748ABB9}" destId="{A791955C-B787-4233-AC9F-BA454DB21BD0}" srcOrd="1" destOrd="0" presId="urn:microsoft.com/office/officeart/2008/layout/LinedList"/>
    <dgm:cxn modelId="{3BD71B07-BBA3-47F0-BD68-5FB659C3D407}" type="presParOf" srcId="{F1667367-F9FD-438B-B255-435BF99F801E}" destId="{D3B19E3C-2B9D-4D3A-A8F4-4F2DE7976441}" srcOrd="2" destOrd="0" presId="urn:microsoft.com/office/officeart/2008/layout/LinedList"/>
    <dgm:cxn modelId="{8D031C2B-99E4-4079-BE4C-CDFB37201132}" type="presParOf" srcId="{F1667367-F9FD-438B-B255-435BF99F801E}" destId="{EBA9BAD3-AD9F-4ACD-9A16-C9545D59902D}" srcOrd="3" destOrd="0" presId="urn:microsoft.com/office/officeart/2008/layout/LinedList"/>
    <dgm:cxn modelId="{7D1324FE-39A9-45CB-82A6-E3096A7F7BE3}" type="presParOf" srcId="{EBA9BAD3-AD9F-4ACD-9A16-C9545D59902D}" destId="{F266C259-A97F-4C07-8803-B34A29E7F75B}" srcOrd="0" destOrd="0" presId="urn:microsoft.com/office/officeart/2008/layout/LinedList"/>
    <dgm:cxn modelId="{C0365731-5560-4B89-AE5B-A22BA547DE53}" type="presParOf" srcId="{EBA9BAD3-AD9F-4ACD-9A16-C9545D59902D}" destId="{C9F5DFC1-54E3-4971-BE03-8CDE4599EC0F}" srcOrd="1" destOrd="0" presId="urn:microsoft.com/office/officeart/2008/layout/LinedList"/>
    <dgm:cxn modelId="{1981F2E0-A8E0-435D-B3AB-62C0DC615A02}" type="presParOf" srcId="{F1667367-F9FD-438B-B255-435BF99F801E}" destId="{C8044C6C-AC48-4771-AC06-A3F9AA2EF0F7}" srcOrd="4" destOrd="0" presId="urn:microsoft.com/office/officeart/2008/layout/LinedList"/>
    <dgm:cxn modelId="{CB352379-06A3-40EF-9C9D-47E9638CFBCF}" type="presParOf" srcId="{F1667367-F9FD-438B-B255-435BF99F801E}" destId="{DEE44099-D9A5-414B-BFA9-5BE931410E9E}" srcOrd="5" destOrd="0" presId="urn:microsoft.com/office/officeart/2008/layout/LinedList"/>
    <dgm:cxn modelId="{DCB76F74-A191-4270-ACAD-991E178D6BE7}" type="presParOf" srcId="{DEE44099-D9A5-414B-BFA9-5BE931410E9E}" destId="{4D5877A6-AE10-4F6D-8E18-768C988B6C6E}" srcOrd="0" destOrd="0" presId="urn:microsoft.com/office/officeart/2008/layout/LinedList"/>
    <dgm:cxn modelId="{C2700D2F-A96C-4E10-A4FD-7EAE769E4475}" type="presParOf" srcId="{DEE44099-D9A5-414B-BFA9-5BE931410E9E}" destId="{956AAC59-C1F4-4D37-91E0-674A4CADB5E0}" srcOrd="1" destOrd="0" presId="urn:microsoft.com/office/officeart/2008/layout/LinedList"/>
    <dgm:cxn modelId="{E0D433E2-3033-4023-BC69-9002E6536212}" type="presParOf" srcId="{F1667367-F9FD-438B-B255-435BF99F801E}" destId="{88A83386-7643-4710-A1FA-8DD0D9111EE8}" srcOrd="6" destOrd="0" presId="urn:microsoft.com/office/officeart/2008/layout/LinedList"/>
    <dgm:cxn modelId="{0D99F9D5-3E78-4280-8947-9F33A3242C13}" type="presParOf" srcId="{F1667367-F9FD-438B-B255-435BF99F801E}" destId="{5ACD0541-1512-4AD9-BA2C-4BB8A29FFE3D}" srcOrd="7" destOrd="0" presId="urn:microsoft.com/office/officeart/2008/layout/LinedList"/>
    <dgm:cxn modelId="{FFB9351A-C53C-4637-9DDB-25F751B33892}" type="presParOf" srcId="{5ACD0541-1512-4AD9-BA2C-4BB8A29FFE3D}" destId="{54F2A034-4CF3-433E-8A58-6B68D882C5E5}" srcOrd="0" destOrd="0" presId="urn:microsoft.com/office/officeart/2008/layout/LinedList"/>
    <dgm:cxn modelId="{1043FA5D-CC14-41E4-AD6C-94744D5B877F}" type="presParOf" srcId="{5ACD0541-1512-4AD9-BA2C-4BB8A29FFE3D}" destId="{CCC61B4B-DE40-4AB8-87D2-0AFB73BF0BEF}" srcOrd="1" destOrd="0" presId="urn:microsoft.com/office/officeart/2008/layout/LinedList"/>
    <dgm:cxn modelId="{440B923B-0D73-4669-853C-C629F6481125}" type="presParOf" srcId="{F1667367-F9FD-438B-B255-435BF99F801E}" destId="{629B1DC1-4790-48EB-832C-8240405DA0C5}" srcOrd="8" destOrd="0" presId="urn:microsoft.com/office/officeart/2008/layout/LinedList"/>
    <dgm:cxn modelId="{D9305633-787E-455A-9581-D75AC7199673}" type="presParOf" srcId="{F1667367-F9FD-438B-B255-435BF99F801E}" destId="{B12F2DF9-7F07-4FB8-874F-3130BCE3DF86}" srcOrd="9" destOrd="0" presId="urn:microsoft.com/office/officeart/2008/layout/LinedList"/>
    <dgm:cxn modelId="{A468828A-65DA-4FA6-90EC-8E58C15D071D}" type="presParOf" srcId="{B12F2DF9-7F07-4FB8-874F-3130BCE3DF86}" destId="{F51AFB0C-5DC2-4582-B9BB-EAE38B71F4E8}" srcOrd="0" destOrd="0" presId="urn:microsoft.com/office/officeart/2008/layout/LinedList"/>
    <dgm:cxn modelId="{863A17E2-7264-4942-92B4-4A01C3C7698A}" type="presParOf" srcId="{B12F2DF9-7F07-4FB8-874F-3130BCE3DF86}" destId="{11981D37-E084-4CC2-ABC3-93507769858E}" srcOrd="1" destOrd="0" presId="urn:microsoft.com/office/officeart/2008/layout/LinedList"/>
    <dgm:cxn modelId="{41140EA0-5F5A-4B66-9EFA-6499FC88AAD3}" type="presParOf" srcId="{F1667367-F9FD-438B-B255-435BF99F801E}" destId="{1FA6CEDD-279A-454A-A242-7362DA0AD995}" srcOrd="10" destOrd="0" presId="urn:microsoft.com/office/officeart/2008/layout/LinedList"/>
    <dgm:cxn modelId="{8C9AB8DA-C11B-4672-A200-50FB8A5634E2}" type="presParOf" srcId="{F1667367-F9FD-438B-B255-435BF99F801E}" destId="{16FA8066-4CDC-4DA8-865C-AA39E2A0559D}" srcOrd="11" destOrd="0" presId="urn:microsoft.com/office/officeart/2008/layout/LinedList"/>
    <dgm:cxn modelId="{40CAA02D-F02C-4FCD-A534-5504FF788AFB}" type="presParOf" srcId="{16FA8066-4CDC-4DA8-865C-AA39E2A0559D}" destId="{D9F0A4C2-26C7-4E12-80D7-FB743A5EAB5F}" srcOrd="0" destOrd="0" presId="urn:microsoft.com/office/officeart/2008/layout/LinedList"/>
    <dgm:cxn modelId="{E449DDA8-5714-455E-AD0E-FA040C0BD84E}" type="presParOf" srcId="{16FA8066-4CDC-4DA8-865C-AA39E2A0559D}" destId="{2EC4ED1E-B195-4A9B-AEDE-D77A7B7FCDAA}" srcOrd="1" destOrd="0" presId="urn:microsoft.com/office/officeart/2008/layout/LinedList"/>
    <dgm:cxn modelId="{49A9311F-5894-46CF-99CE-4DB82334FD4B}" type="presParOf" srcId="{F1667367-F9FD-438B-B255-435BF99F801E}" destId="{C736B407-E248-48BB-8177-2238D2126C55}" srcOrd="12" destOrd="0" presId="urn:microsoft.com/office/officeart/2008/layout/LinedList"/>
    <dgm:cxn modelId="{39EF70BD-36F5-4A7C-84AD-2E989775F40C}" type="presParOf" srcId="{F1667367-F9FD-438B-B255-435BF99F801E}" destId="{3873A8D7-0C42-4A77-BF95-335A16237356}" srcOrd="13" destOrd="0" presId="urn:microsoft.com/office/officeart/2008/layout/LinedList"/>
    <dgm:cxn modelId="{2B293A3C-AEAA-4599-AF97-664FB930BD76}" type="presParOf" srcId="{3873A8D7-0C42-4A77-BF95-335A16237356}" destId="{85EA9A7F-65C3-4B6F-B590-2F86D3DE6A94}" srcOrd="0" destOrd="0" presId="urn:microsoft.com/office/officeart/2008/layout/LinedList"/>
    <dgm:cxn modelId="{02EE6E07-A43B-45BF-A07D-6361093AEEA6}" type="presParOf" srcId="{3873A8D7-0C42-4A77-BF95-335A16237356}" destId="{D6E47A1B-F3F1-421E-9864-0683F9C735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90E33-B746-4F54-B836-7D77D9DC315E}">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469CE-CB57-43FD-A438-38E7BF6528FA}">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Send custom email Notifications</a:t>
          </a:r>
          <a:endParaRPr lang="en-US" sz="2600" kern="1200"/>
        </a:p>
      </dsp:txBody>
      <dsp:txXfrm>
        <a:off x="0" y="531"/>
        <a:ext cx="10515600" cy="621467"/>
      </dsp:txXfrm>
    </dsp:sp>
    <dsp:sp modelId="{D3B19E3C-2B9D-4D3A-A8F4-4F2DE7976441}">
      <dsp:nvSpPr>
        <dsp:cNvPr id="0" name=""/>
        <dsp:cNvSpPr/>
      </dsp:nvSpPr>
      <dsp:spPr>
        <a:xfrm>
          <a:off x="0" y="621999"/>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6C259-A97F-4C07-8803-B34A29E7F75B}">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a:t>Send Teams notification</a:t>
          </a:r>
          <a:r>
            <a:rPr lang="en-US" sz="2600" kern="1200">
              <a:latin typeface="Aptos Display" panose="02110004020202020204"/>
            </a:rPr>
            <a:t> </a:t>
          </a:r>
          <a:endParaRPr lang="en-US" sz="2600" kern="1200"/>
        </a:p>
      </dsp:txBody>
      <dsp:txXfrm>
        <a:off x="0" y="621999"/>
        <a:ext cx="10515600" cy="621467"/>
      </dsp:txXfrm>
    </dsp:sp>
    <dsp:sp modelId="{C8044C6C-AC48-4771-AC06-A3F9AA2EF0F7}">
      <dsp:nvSpPr>
        <dsp:cNvPr id="0" name=""/>
        <dsp:cNvSpPr/>
      </dsp:nvSpPr>
      <dsp:spPr>
        <a:xfrm>
          <a:off x="0" y="1243467"/>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5877A6-AE10-4F6D-8E18-768C988B6C6E}">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b="0" i="0" kern="1200"/>
            <a:t>Get user information from other applications</a:t>
          </a:r>
          <a:r>
            <a:rPr lang="en-US" sz="2600" b="0" i="0" kern="1200">
              <a:latin typeface="Aptos Display" panose="02110004020202020204"/>
            </a:rPr>
            <a:t>  </a:t>
          </a:r>
          <a:endParaRPr lang="en-US" sz="2600" kern="1200"/>
        </a:p>
      </dsp:txBody>
      <dsp:txXfrm>
        <a:off x="0" y="1243467"/>
        <a:ext cx="10515600" cy="621467"/>
      </dsp:txXfrm>
    </dsp:sp>
    <dsp:sp modelId="{88A83386-7643-4710-A1FA-8DD0D9111EE8}">
      <dsp:nvSpPr>
        <dsp:cNvPr id="0" name=""/>
        <dsp:cNvSpPr/>
      </dsp:nvSpPr>
      <dsp:spPr>
        <a:xfrm>
          <a:off x="0" y="1864935"/>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2A034-4CF3-433E-8A58-6B68D882C5E5}">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Writeback user information to external systems</a:t>
          </a:r>
        </a:p>
      </dsp:txBody>
      <dsp:txXfrm>
        <a:off x="0" y="1864935"/>
        <a:ext cx="10515600" cy="621467"/>
      </dsp:txXfrm>
    </dsp:sp>
    <dsp:sp modelId="{629B1DC1-4790-48EB-832C-8240405DA0C5}">
      <dsp:nvSpPr>
        <dsp:cNvPr id="0" name=""/>
        <dsp:cNvSpPr/>
      </dsp:nvSpPr>
      <dsp:spPr>
        <a:xfrm>
          <a:off x="0" y="2486402"/>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AFB0C-5DC2-4582-B9BB-EAE38B71F4E8}">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Call an External web api to trigger actions on external systems</a:t>
          </a:r>
        </a:p>
      </dsp:txBody>
      <dsp:txXfrm>
        <a:off x="0" y="2486402"/>
        <a:ext cx="10515600" cy="621467"/>
      </dsp:txXfrm>
    </dsp:sp>
    <dsp:sp modelId="{1FA6CEDD-279A-454A-A242-7362DA0AD995}">
      <dsp:nvSpPr>
        <dsp:cNvPr id="0" name=""/>
        <dsp:cNvSpPr/>
      </dsp:nvSpPr>
      <dsp:spPr>
        <a:xfrm>
          <a:off x="0" y="3107870"/>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F0A4C2-26C7-4E12-80D7-FB743A5EAB5F}">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a:t>Creating a set of tasks in Microsoft</a:t>
          </a:r>
          <a:r>
            <a:rPr lang="en-US" sz="2600" kern="1200">
              <a:latin typeface="Aptos Display" panose="02110004020202020204"/>
            </a:rPr>
            <a:t> </a:t>
          </a:r>
          <a:r>
            <a:rPr lang="en-US" sz="2600" kern="1200"/>
            <a:t> planner</a:t>
          </a:r>
        </a:p>
      </dsp:txBody>
      <dsp:txXfrm>
        <a:off x="0" y="3107870"/>
        <a:ext cx="10515600" cy="621467"/>
      </dsp:txXfrm>
    </dsp:sp>
    <dsp:sp modelId="{C736B407-E248-48BB-8177-2238D2126C55}">
      <dsp:nvSpPr>
        <dsp:cNvPr id="0" name=""/>
        <dsp:cNvSpPr/>
      </dsp:nvSpPr>
      <dsp:spPr>
        <a:xfrm>
          <a:off x="0" y="3729338"/>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A9A7F-65C3-4B6F-B590-2F86D3DE6A94}">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b="0" i="0" kern="1200"/>
            <a:t>Generate a T</a:t>
          </a:r>
          <a:r>
            <a:rPr lang="en-US" sz="2600" kern="1200"/>
            <a:t>AP</a:t>
          </a:r>
          <a:r>
            <a:rPr lang="en-US" sz="2600" kern="1200">
              <a:latin typeface="Aptos Display" panose="02110004020202020204"/>
            </a:rPr>
            <a:t> </a:t>
          </a:r>
          <a:endParaRPr lang="en-US" sz="2600" kern="1200"/>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2/28/2024 2:39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2/28/2024 2:22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introduces-two-new-features-in/ba-p/246693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tl1GZ_JGMBk"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074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995553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Employees:</a:t>
            </a:r>
          </a:p>
          <a:p>
            <a:pPr marL="342900" indent="-342900">
              <a:lnSpc>
                <a:spcPct val="100000"/>
              </a:lnSpc>
              <a:buFont typeface="Arial" panose="020B0604020202020204" pitchFamily="34" charset="0"/>
              <a:buChar char="•"/>
            </a:pPr>
            <a:r>
              <a:rPr lang="en-US" sz="1200">
                <a:solidFill>
                  <a:schemeClr val="tx1"/>
                </a:solidFill>
              </a:rPr>
              <a:t>Forget to remove employee's previous access rights. </a:t>
            </a:r>
          </a:p>
          <a:p>
            <a:pPr marL="342900" indent="-342900">
              <a:lnSpc>
                <a:spcPct val="100000"/>
              </a:lnSpc>
              <a:buFont typeface="Arial" panose="020B0604020202020204" pitchFamily="34" charset="0"/>
              <a:buChar char="•"/>
            </a:pPr>
            <a:r>
              <a:rPr lang="en-US" sz="1200">
                <a:solidFill>
                  <a:schemeClr val="tx1"/>
                </a:solidFill>
              </a:rPr>
              <a:t>Users accumulate excessive permissions, increasing risk and the likelihood of audit findings.</a:t>
            </a:r>
            <a:endParaRPr lang="en-US" sz="1200"/>
          </a:p>
          <a:p>
            <a:endParaRPr lang="en-US"/>
          </a:p>
          <a:p>
            <a:r>
              <a:rPr lang="en-US"/>
              <a:t>Make sure you exclusion groups in CA are always reviewed: https://docs.microsoft.com/en-us/azure/active-directory/governance/conditional-access-exclusion</a:t>
            </a:r>
          </a:p>
          <a:p>
            <a:endParaRPr lang="en-US"/>
          </a:p>
        </p:txBody>
      </p:sp>
      <p:sp>
        <p:nvSpPr>
          <p:cNvPr id="4" name="Slide Number Placeholder 3"/>
          <p:cNvSpPr>
            <a:spLocks noGrp="1"/>
          </p:cNvSpPr>
          <p:nvPr>
            <p:ph type="sldNum" sz="quarter" idx="10"/>
          </p:nvPr>
        </p:nvSpPr>
        <p:spPr/>
        <p:txBody>
          <a:bodyPr/>
          <a:lstStyle/>
          <a:p>
            <a:fld id="{1E8EA7A9-ED42-4850-A374-89B41CFAC741}" type="slidenum">
              <a:rPr lang="en-US" smtClean="0"/>
              <a:t>33</a:t>
            </a:fld>
            <a:endParaRPr lang="en-US"/>
          </a:p>
        </p:txBody>
      </p:sp>
    </p:spTree>
    <p:extLst>
      <p:ext uri="{BB962C8B-B14F-4D97-AF65-F5344CB8AC3E}">
        <p14:creationId xmlns:p14="http://schemas.microsoft.com/office/powerpoint/2010/main" val="14253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inactive user accounts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39</a:t>
            </a:fld>
            <a:endParaRPr lang="en-DE"/>
          </a:p>
        </p:txBody>
      </p:sp>
    </p:spTree>
    <p:extLst>
      <p:ext uri="{BB962C8B-B14F-4D97-AF65-F5344CB8AC3E}">
        <p14:creationId xmlns:p14="http://schemas.microsoft.com/office/powerpoint/2010/main" val="2326069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50">
                <a:solidFill>
                  <a:srgbClr val="000000"/>
                </a:solidFill>
                <a:latin typeface="Segoe UI"/>
                <a:cs typeface="Segoe UI" panose="020B0502040204020203" pitchFamily="34" charset="0"/>
              </a:rPr>
              <a:t>Reviewers see the recommendation if a user has </a:t>
            </a:r>
            <a:r>
              <a:rPr lang="en-US" sz="900" b="1" spc="-50">
                <a:solidFill>
                  <a:schemeClr val="accent1"/>
                </a:solidFill>
                <a:latin typeface="Segoe UI"/>
                <a:cs typeface="Segoe UI" panose="020B0502040204020203" pitchFamily="34" charset="0"/>
              </a:rPr>
              <a:t>Low Affiliation</a:t>
            </a:r>
            <a:r>
              <a:rPr lang="en-US" sz="900" spc="-50">
                <a:solidFill>
                  <a:schemeClr val="accent1"/>
                </a:solidFill>
                <a:latin typeface="Segoe UI"/>
                <a:cs typeface="Segoe UI" panose="020B0502040204020203" pitchFamily="34" charset="0"/>
              </a:rPr>
              <a:t> </a:t>
            </a:r>
            <a:r>
              <a:rPr lang="en-US" sz="900" spc="-50">
                <a:solidFill>
                  <a:srgbClr val="000000"/>
                </a:solidFill>
                <a:latin typeface="Segoe UI"/>
                <a:cs typeface="Segoe UI" panose="020B0502040204020203" pitchFamily="34" charset="0"/>
              </a:rPr>
              <a:t>with other users within the group and helps make quicker decisions based on organizational </a:t>
            </a:r>
            <a:r>
              <a:rPr lang="en-US" sz="900" i="1" spc="-50">
                <a:solidFill>
                  <a:srgbClr val="000000"/>
                </a:solidFill>
                <a:latin typeface="Segoe UI"/>
                <a:cs typeface="Segoe UI" panose="020B0502040204020203" pitchFamily="34" charset="0"/>
              </a:rPr>
              <a:t>distance</a:t>
            </a:r>
            <a:r>
              <a:rPr lang="en-US" sz="900" spc="-50">
                <a:solidFill>
                  <a:srgbClr val="000000"/>
                </a:solidFill>
                <a:latin typeface="Segoe UI"/>
                <a:cs typeface="Segoe UI" panose="020B0502040204020203" pitchFamily="34" charset="0"/>
              </a:rPr>
              <a:t> between employees.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092478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access for PIM for Groups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42</a:t>
            </a:fld>
            <a:endParaRPr lang="en-DE"/>
          </a:p>
        </p:txBody>
      </p:sp>
    </p:spTree>
    <p:extLst>
      <p:ext uri="{BB962C8B-B14F-4D97-AF65-F5344CB8AC3E}">
        <p14:creationId xmlns:p14="http://schemas.microsoft.com/office/powerpoint/2010/main" val="352999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723900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33164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a:solidFill>
                  <a:srgbClr val="000000"/>
                </a:solidFill>
                <a:effectLst/>
                <a:latin typeface="Segoe UI Light" panose="020B0502040204020203" pitchFamily="34" charset="0"/>
                <a:ea typeface="Yu Mincho" panose="02020400000000000000" pitchFamily="18" charset="-128"/>
              </a:rPr>
              <a:t>The </a:t>
            </a:r>
            <a:r>
              <a:rPr lang="en-US" sz="1800" u="sng">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a:solidFill>
                  <a:srgbClr val="000000"/>
                </a:solidFill>
                <a:effectLst/>
                <a:latin typeface="Segoe UI Light" panose="020B0502040204020203" pitchFamily="34" charset="0"/>
                <a:ea typeface="Yu Mincho" panose="02020400000000000000" pitchFamily="18" charset="-128"/>
              </a:rPr>
              <a:t> and are </a:t>
            </a:r>
            <a:r>
              <a:rPr lang="en-US" sz="1800">
                <a:solidFill>
                  <a:srgbClr val="000000"/>
                </a:solidFill>
                <a:effectLst/>
                <a:latin typeface="Segoe UI Light" panose="020B0502040204020203" pitchFamily="34" charset="0"/>
                <a:ea typeface="Segoe UI Light" panose="020B0502040204020203" pitchFamily="34" charset="0"/>
              </a:rPr>
              <a:t>part of the </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a:solidFill>
                  <a:srgbClr val="000000"/>
                </a:solidFill>
                <a:effectLst/>
                <a:latin typeface="Segoe UI" panose="020B0502040204020203" pitchFamily="34" charset="0"/>
                <a:hlinkClick r:id="rId6"/>
              </a:rPr>
              <a:t>LCW + Custom Extensions (Logic Apps)</a:t>
            </a:r>
            <a:r>
              <a:rPr lang="en-US" sz="1800" b="1" i="0" u="none" strike="noStrike" kern="1200">
                <a:solidFill>
                  <a:srgbClr val="000000"/>
                </a:solidFill>
                <a:effectLst/>
                <a:latin typeface="Segoe UI" panose="020B0502040204020203" pitchFamily="34" charset="0"/>
              </a:rPr>
              <a:t> </a:t>
            </a:r>
            <a:r>
              <a:rPr lang="en-US" sz="1800" b="0" i="0" u="none" strike="noStrike" kern="120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12</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37115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New video series, creating and using Entitlement Management Custom Extensions for Access Packages</a:t>
            </a:r>
            <a:br>
              <a:rPr lang="en-US" sz="900"/>
            </a:br>
            <a:br>
              <a:rPr lang="en-US" sz="900"/>
            </a:br>
            <a:r>
              <a:rPr lang="en-US" sz="800">
                <a:hlinkClick r:id="rId3"/>
              </a:rPr>
              <a:t>https://www.youtube.com/watch?v=tl1GZ_JGMBk</a:t>
            </a:r>
            <a:r>
              <a:rPr lang="en-US" sz="800"/>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00610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In each of an access package's policies, you can specify who is able to request that access package, such as all member users in your organization, or only users who are already a member of a particular group. However, you may wish to further restrict access, in order to avoid a user from obtaining excessive access. With the separation of duties settings on an access package, you can configure that a user cannot request an access package, if they already have an assignment to another access package or are a member of a group.</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For example, you have an access package,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that people across your organization and other organizations can request access to, to work with your organization's marketing department on that marketing campaign. Since employees in the marketing department should already have access to that marketing campaign material, you wouldn't want employees in the marketing department to request access to that access package. Or, you may already have a dynamic group, </a:t>
            </a:r>
            <a:r>
              <a:rPr lang="en-US" b="0" i="1">
                <a:solidFill>
                  <a:srgbClr val="E6E6E6"/>
                </a:solidFill>
                <a:effectLst/>
                <a:latin typeface="Segoe UI" panose="020B0502040204020203" pitchFamily="34" charset="0"/>
              </a:rPr>
              <a:t>Marketing department employees</a:t>
            </a:r>
            <a:r>
              <a:rPr lang="en-US" b="0" i="0">
                <a:solidFill>
                  <a:srgbClr val="E6E6E6"/>
                </a:solidFill>
                <a:effectLst/>
                <a:latin typeface="Segoe UI" panose="020B0502040204020203" pitchFamily="34" charset="0"/>
              </a:rPr>
              <a:t>, with all of the marketing employees in it. You could indicate that the access package is incompatible with the membership of that dynamic group. Then, if a marketing department employee is looking for an access package to request, they couldn't request access to the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access package.</a:t>
            </a:r>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0319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79442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06937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817933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1974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A517-5409-507E-E639-A0391E4016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55B71-49E2-E680-AA78-DF6630133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A4132B-7985-C9A9-0068-9D2FCEAB0D9B}"/>
              </a:ext>
            </a:extLst>
          </p:cNvPr>
          <p:cNvSpPr>
            <a:spLocks noGrp="1"/>
          </p:cNvSpPr>
          <p:nvPr>
            <p:ph type="dt" sz="half" idx="10"/>
          </p:nvPr>
        </p:nvSpPr>
        <p:spPr/>
        <p:txBody>
          <a:bodyPr/>
          <a:lstStyle/>
          <a:p>
            <a:fld id="{C42729EA-9A8F-45EB-80A7-808A3AC8B495}" type="datetimeFigureOut">
              <a:rPr lang="en-US" smtClean="0"/>
              <a:t>2/28/2024</a:t>
            </a:fld>
            <a:endParaRPr lang="en-US"/>
          </a:p>
        </p:txBody>
      </p:sp>
      <p:sp>
        <p:nvSpPr>
          <p:cNvPr id="5" name="Footer Placeholder 4">
            <a:extLst>
              <a:ext uri="{FF2B5EF4-FFF2-40B4-BE49-F238E27FC236}">
                <a16:creationId xmlns:a16="http://schemas.microsoft.com/office/drawing/2014/main" id="{DFFFF806-E33B-B293-11D5-81E6DBAF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BBD0A-3844-16D9-E233-E4B0876454FD}"/>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9614664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602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0FDF-F5C4-AEFA-97C5-CF86C76394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6911E-7464-0632-4889-5188538E49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E900D-077A-387C-C6D2-A455C9893E7B}"/>
              </a:ext>
            </a:extLst>
          </p:cNvPr>
          <p:cNvSpPr>
            <a:spLocks noGrp="1"/>
          </p:cNvSpPr>
          <p:nvPr>
            <p:ph type="dt" sz="half" idx="10"/>
          </p:nvPr>
        </p:nvSpPr>
        <p:spPr/>
        <p:txBody>
          <a:bodyPr/>
          <a:lstStyle/>
          <a:p>
            <a:fld id="{C42729EA-9A8F-45EB-80A7-808A3AC8B495}" type="datetimeFigureOut">
              <a:rPr lang="en-US" smtClean="0"/>
              <a:t>2/28/2024</a:t>
            </a:fld>
            <a:endParaRPr lang="en-US"/>
          </a:p>
        </p:txBody>
      </p:sp>
      <p:sp>
        <p:nvSpPr>
          <p:cNvPr id="5" name="Footer Placeholder 4">
            <a:extLst>
              <a:ext uri="{FF2B5EF4-FFF2-40B4-BE49-F238E27FC236}">
                <a16:creationId xmlns:a16="http://schemas.microsoft.com/office/drawing/2014/main" id="{BCBC9A47-F343-304E-E00C-E8D91A533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B369A-ACBF-54CF-6FEB-27C135D31B18}"/>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689652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8711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5844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07308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6873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4493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0055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29033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4690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3046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662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 id="2147485239" r:id="rId92"/>
    <p:sldLayoutId id="2147485240" r:id="rId93"/>
    <p:sldLayoutId id="2147485241" r:id="rId94"/>
    <p:sldLayoutId id="2147485242" r:id="rId9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en-us/azure/active-directory/governance/create-access-review-pim-for-groups" TargetMode="External"/><Relationship Id="rId3" Type="http://schemas.openxmlformats.org/officeDocument/2006/relationships/hyperlink" Target="https://learn.microsoft.com/en-us/azure/active-directory/governance/entitlement-management-access-package-first" TargetMode="External"/><Relationship Id="rId7" Type="http://schemas.openxmlformats.org/officeDocument/2006/relationships/hyperlink" Target="https://learn.microsoft.com/azure/active-directory/governance/review-recommendations-access-reviews#user-to-group-affiliation"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techcommunity.microsoft.com/t5/microsoft-entra-azure-ad-blog/microsoft-entra-id-governance-introduces-two-new-features-in/ba-p/2466930" TargetMode="External"/><Relationship Id="rId5" Type="http://schemas.openxmlformats.org/officeDocument/2006/relationships/hyperlink" Target="https://learn.microsoft.com/en-us/azure/active-directory/governance/entitlement-management-access-package-auto-assignment-policy" TargetMode="External"/><Relationship Id="rId4" Type="http://schemas.openxmlformats.org/officeDocument/2006/relationships/hyperlink" Target="https://learn.microsoft.com/en-us/azure/active-directory/governance/entitlement-management-logic-apps-integration" TargetMode="External"/><Relationship Id="rId9" Type="http://schemas.openxmlformats.org/officeDocument/2006/relationships/hyperlink" Target="https://learn.microsoft.com/en-us/azure/active-directory/governance/licensing-fundamentals#features-by-licen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21" Type="http://schemas.openxmlformats.org/officeDocument/2006/relationships/image" Target="../media/image62.png"/><Relationship Id="rId34" Type="http://schemas.openxmlformats.org/officeDocument/2006/relationships/image" Target="../media/image75.svg"/><Relationship Id="rId7" Type="http://schemas.openxmlformats.org/officeDocument/2006/relationships/image" Target="../media/image48.emf"/><Relationship Id="rId12" Type="http://schemas.openxmlformats.org/officeDocument/2006/relationships/image" Target="../media/image53.jpe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2" Type="http://schemas.openxmlformats.org/officeDocument/2006/relationships/notesSlide" Target="../notesSlides/notesSlide4.xml"/><Relationship Id="rId16" Type="http://schemas.openxmlformats.org/officeDocument/2006/relationships/image" Target="../media/image57.jpeg"/><Relationship Id="rId20" Type="http://schemas.openxmlformats.org/officeDocument/2006/relationships/image" Target="../media/image61.png"/><Relationship Id="rId29" Type="http://schemas.openxmlformats.org/officeDocument/2006/relationships/image" Target="../media/image70.emf"/><Relationship Id="rId1" Type="http://schemas.openxmlformats.org/officeDocument/2006/relationships/slideLayout" Target="../slideLayouts/slideLayout26.xml"/><Relationship Id="rId6" Type="http://schemas.openxmlformats.org/officeDocument/2006/relationships/image" Target="../media/image47.emf"/><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emf"/><Relationship Id="rId37" Type="http://schemas.openxmlformats.org/officeDocument/2006/relationships/image" Target="../media/image78.png"/><Relationship Id="rId5" Type="http://schemas.openxmlformats.org/officeDocument/2006/relationships/image" Target="../media/image46.emf"/><Relationship Id="rId15" Type="http://schemas.openxmlformats.org/officeDocument/2006/relationships/image" Target="../media/image56.png"/><Relationship Id="rId23" Type="http://schemas.openxmlformats.org/officeDocument/2006/relationships/image" Target="../media/image64.svg"/><Relationship Id="rId28" Type="http://schemas.openxmlformats.org/officeDocument/2006/relationships/image" Target="../media/image69.emf"/><Relationship Id="rId36" Type="http://schemas.openxmlformats.org/officeDocument/2006/relationships/image" Target="../media/image77.png"/><Relationship Id="rId10" Type="http://schemas.openxmlformats.org/officeDocument/2006/relationships/image" Target="../media/image51.emf"/><Relationship Id="rId19" Type="http://schemas.openxmlformats.org/officeDocument/2006/relationships/image" Target="../media/image60.png"/><Relationship Id="rId31" Type="http://schemas.openxmlformats.org/officeDocument/2006/relationships/image" Target="../media/image72.svg"/><Relationship Id="rId4" Type="http://schemas.openxmlformats.org/officeDocument/2006/relationships/image" Target="../media/image45.emf"/><Relationship Id="rId9" Type="http://schemas.openxmlformats.org/officeDocument/2006/relationships/image" Target="../media/image50.emf"/><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emf"/><Relationship Id="rId30" Type="http://schemas.openxmlformats.org/officeDocument/2006/relationships/image" Target="../media/image71.png"/><Relationship Id="rId35" Type="http://schemas.openxmlformats.org/officeDocument/2006/relationships/image" Target="../media/image76.png"/><Relationship Id="rId8" Type="http://schemas.openxmlformats.org/officeDocument/2006/relationships/image" Target="../media/image49.emf"/><Relationship Id="rId3" Type="http://schemas.openxmlformats.org/officeDocument/2006/relationships/image" Target="../media/image44.emf"/></Relationships>
</file>

<file path=ppt/slides/_rels/slide1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44.emf"/><Relationship Id="rId7" Type="http://schemas.openxmlformats.org/officeDocument/2006/relationships/image" Target="../media/image82.png"/><Relationship Id="rId2" Type="http://schemas.openxmlformats.org/officeDocument/2006/relationships/image" Target="../media/image79.emf"/><Relationship Id="rId1" Type="http://schemas.openxmlformats.org/officeDocument/2006/relationships/slideLayout" Target="../slideLayouts/slideLayout26.xml"/><Relationship Id="rId6" Type="http://schemas.openxmlformats.org/officeDocument/2006/relationships/image" Target="../media/image81.svg"/><Relationship Id="rId11" Type="http://schemas.openxmlformats.org/officeDocument/2006/relationships/image" Target="../media/image86.sv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50.emf"/><Relationship Id="rId9" Type="http://schemas.openxmlformats.org/officeDocument/2006/relationships/image" Target="../media/image84.emf"/></Relationships>
</file>

<file path=ppt/slides/_rels/slide1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73.emf"/><Relationship Id="rId12" Type="http://schemas.openxmlformats.org/officeDocument/2006/relationships/image" Target="../media/image91.svg"/><Relationship Id="rId2" Type="http://schemas.openxmlformats.org/officeDocument/2006/relationships/notesSlide" Target="../notesSlides/notesSlide5.xml"/><Relationship Id="rId16" Type="http://schemas.openxmlformats.org/officeDocument/2006/relationships/image" Target="../media/image95.png"/><Relationship Id="rId1" Type="http://schemas.openxmlformats.org/officeDocument/2006/relationships/slideLayout" Target="../slideLayouts/slideLayout26.xml"/><Relationship Id="rId6" Type="http://schemas.openxmlformats.org/officeDocument/2006/relationships/image" Target="../media/image89.png"/><Relationship Id="rId11" Type="http://schemas.openxmlformats.org/officeDocument/2006/relationships/image" Target="../media/image90.png"/><Relationship Id="rId5" Type="http://schemas.openxmlformats.org/officeDocument/2006/relationships/image" Target="../media/image78.png"/><Relationship Id="rId15" Type="http://schemas.openxmlformats.org/officeDocument/2006/relationships/image" Target="../media/image94.png"/><Relationship Id="rId10" Type="http://schemas.openxmlformats.org/officeDocument/2006/relationships/image" Target="../media/image70.emf"/><Relationship Id="rId4" Type="http://schemas.openxmlformats.org/officeDocument/2006/relationships/image" Target="../media/image88.svg"/><Relationship Id="rId9" Type="http://schemas.openxmlformats.org/officeDocument/2006/relationships/image" Target="../media/image69.emf"/><Relationship Id="rId14" Type="http://schemas.openxmlformats.org/officeDocument/2006/relationships/image" Target="../media/image93.emf"/></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9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auto-assignment-policy"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logic-apps-integration#add-custom-extension-to-a-policy-in-an-access-package" TargetMode="External"/><Relationship Id="rId2" Type="http://schemas.openxmlformats.org/officeDocument/2006/relationships/hyperlink" Target="https://learn.microsoft.com/en-us/azure/active-directory/governance/entitlement-management-logic-apps-integration#create-and-add-a-logic-app-workflow-to-a-catalog-for-use-in-entitlement-management"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logic-apps-integration"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emf"/><Relationship Id="rId7" Type="http://schemas.openxmlformats.org/officeDocument/2006/relationships/image" Target="../media/image104.sv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103.png"/><Relationship Id="rId5" Type="http://schemas.openxmlformats.org/officeDocument/2006/relationships/image" Target="../media/image102.svg"/><Relationship Id="rId10" Type="http://schemas.openxmlformats.org/officeDocument/2006/relationships/image" Target="../media/image46.emf"/><Relationship Id="rId4" Type="http://schemas.openxmlformats.org/officeDocument/2006/relationships/image" Target="../media/image101.png"/><Relationship Id="rId9" Type="http://schemas.openxmlformats.org/officeDocument/2006/relationships/image" Target="../media/image10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08.emf"/></Relationships>
</file>

<file path=ppt/slides/_rels/slide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slides/_rels/slide3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30.png"/><Relationship Id="rId18" Type="http://schemas.openxmlformats.org/officeDocument/2006/relationships/image" Target="../media/image135.sv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svg"/><Relationship Id="rId17" Type="http://schemas.openxmlformats.org/officeDocument/2006/relationships/image" Target="../media/image134.png"/><Relationship Id="rId2" Type="http://schemas.openxmlformats.org/officeDocument/2006/relationships/notesSlide" Target="../notesSlides/notesSlide14.xml"/><Relationship Id="rId16" Type="http://schemas.openxmlformats.org/officeDocument/2006/relationships/image" Target="../media/image133.png"/><Relationship Id="rId1" Type="http://schemas.openxmlformats.org/officeDocument/2006/relationships/slideLayout" Target="../slideLayouts/slideLayout26.xml"/><Relationship Id="rId6" Type="http://schemas.openxmlformats.org/officeDocument/2006/relationships/image" Target="../media/image123.sv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sv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 Id="rId14" Type="http://schemas.openxmlformats.org/officeDocument/2006/relationships/image" Target="../media/image131.svg"/></Relationships>
</file>

<file path=ppt/slides/_rels/slide41.xml.rels><?xml version="1.0" encoding="UTF-8" standalone="yes"?>
<Relationships xmlns="http://schemas.openxmlformats.org/package/2006/relationships"><Relationship Id="rId3" Type="http://schemas.openxmlformats.org/officeDocument/2006/relationships/hyperlink" Target="https://microsoft-my.sharepoint.com/:v:/p/rfonseca/EVvkwglVKaxItHmME-yab8cBQ3Q_qAg3B9R0ea-zwaiJEA?e=jQSON9" TargetMode="External"/><Relationship Id="rId2" Type="http://schemas.openxmlformats.org/officeDocument/2006/relationships/image" Target="../media/image136.png"/><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hyperlink" Target="https://learn.microsoft.com/en-us/azure/active-directory/governance/deploy-access-reviews" TargetMode="External"/><Relationship Id="rId1" Type="http://schemas.openxmlformats.org/officeDocument/2006/relationships/slideLayout" Target="../slideLayouts/slideLayout82.xml"/><Relationship Id="rId5" Type="http://schemas.openxmlformats.org/officeDocument/2006/relationships/hyperlink" Target="https://learn.microsoft.com/en-us/azure/active-directory/governance/entitlement-management-access-reviews-create" TargetMode="External"/><Relationship Id="rId4" Type="http://schemas.openxmlformats.org/officeDocument/2006/relationships/hyperlink" Target="https://learn.microsoft.com/en-us/azure/active-directory/privileged-identity-management/pim-complete-roles-and-resource-roles-review?toc=%2Fazure%2Factive-directory%2Fgovernance%2Ftoc.json"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7.xml"/></Relationships>
</file>

<file path=ppt/slides/_rels/slide49.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9.xml"/></Relationships>
</file>

<file path=ppt/slides/_rels/slide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90.xml"/></Relationships>
</file>

<file path=ppt/slides/_rels/slide53.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91.xml"/></Relationships>
</file>

<file path=ppt/slides/_rels/slide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92.xml"/></Relationships>
</file>

<file path=ppt/slides/_rels/slide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4.xml"/></Relationships>
</file>

<file path=ppt/slides/_rels/slide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5.xml"/></Relationships>
</file>

<file path=ppt/slides/_rels/slide58.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4: Access Recertification</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Access Recertification</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sp>
        <p:nvSpPr>
          <p:cNvPr id="2" name="TextBox 23">
            <a:extLst>
              <a:ext uri="{FF2B5EF4-FFF2-40B4-BE49-F238E27FC236}">
                <a16:creationId xmlns:a16="http://schemas.microsoft.com/office/drawing/2014/main" id="{0A1885FB-E4BB-F392-7219-D8B2C150FA3C}"/>
              </a:ext>
            </a:extLst>
          </p:cNvPr>
          <p:cNvSpPr txBox="1"/>
          <p:nvPr/>
        </p:nvSpPr>
        <p:spPr>
          <a:xfrm>
            <a:off x="1194839" y="2254256"/>
            <a:ext cx="862439" cy="338554"/>
          </a:xfrm>
          <a:prstGeom prst="rect">
            <a:avLst/>
          </a:prstGeom>
          <a:noFill/>
        </p:spPr>
        <p:txBody>
          <a:bodyPr wrap="square" rtlCol="0">
            <a:spAutoFit/>
          </a:bodyPr>
          <a:lstStyle/>
          <a:p>
            <a:r>
              <a:rPr lang="en-US" sz="1600"/>
              <a:t>1 hour</a:t>
            </a:r>
          </a:p>
        </p:txBody>
      </p:sp>
      <p:sp>
        <p:nvSpPr>
          <p:cNvPr id="5" name="TextBox 23">
            <a:extLst>
              <a:ext uri="{FF2B5EF4-FFF2-40B4-BE49-F238E27FC236}">
                <a16:creationId xmlns:a16="http://schemas.microsoft.com/office/drawing/2014/main" id="{563E0007-D7DC-FAA8-2D00-8063130D241E}"/>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6" name="TextBox 23">
            <a:extLst>
              <a:ext uri="{FF2B5EF4-FFF2-40B4-BE49-F238E27FC236}">
                <a16:creationId xmlns:a16="http://schemas.microsoft.com/office/drawing/2014/main" id="{04C244B2-5A2D-BD98-6B9F-02A97736A3C1}"/>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18A7EB5B-C40E-F96E-7D6C-3C4FD18F1300}"/>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11" name="Ellipse 40">
            <a:extLst>
              <a:ext uri="{FF2B5EF4-FFF2-40B4-BE49-F238E27FC236}">
                <a16:creationId xmlns:a16="http://schemas.microsoft.com/office/drawing/2014/main" id="{F53AEA71-A0B0-DB1B-2788-2A5AFC74640D}"/>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Ellipse 4">
            <a:extLst>
              <a:ext uri="{FF2B5EF4-FFF2-40B4-BE49-F238E27FC236}">
                <a16:creationId xmlns:a16="http://schemas.microsoft.com/office/drawing/2014/main" id="{DFD6BE35-3548-E178-782A-F8C6A6729881}"/>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Gerade Verbindung mit Pfeil 2">
            <a:extLst>
              <a:ext uri="{FF2B5EF4-FFF2-40B4-BE49-F238E27FC236}">
                <a16:creationId xmlns:a16="http://schemas.microsoft.com/office/drawing/2014/main" id="{38C93532-223B-B144-52E5-989F2687AE57}"/>
              </a:ext>
            </a:extLst>
          </p:cNvPr>
          <p:cNvCxnSpPr>
            <a:cxnSpLocks/>
            <a:stCxn id="11" idx="2"/>
          </p:cNvCxnSpPr>
          <p:nvPr/>
        </p:nvCxnSpPr>
        <p:spPr>
          <a:xfrm>
            <a:off x="9727588" y="2235267"/>
            <a:ext cx="1492917" cy="522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3">
            <a:extLst>
              <a:ext uri="{FF2B5EF4-FFF2-40B4-BE49-F238E27FC236}">
                <a16:creationId xmlns:a16="http://schemas.microsoft.com/office/drawing/2014/main" id="{7F536FDB-94B2-8BEB-7244-6329E686CB5B}"/>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28" name="Gerade Verbindung mit Pfeil 2">
            <a:extLst>
              <a:ext uri="{FF2B5EF4-FFF2-40B4-BE49-F238E27FC236}">
                <a16:creationId xmlns:a16="http://schemas.microsoft.com/office/drawing/2014/main" id="{151BEA89-1415-3185-1DC3-42FCEB75FBFB}"/>
              </a:ext>
            </a:extLst>
          </p:cNvPr>
          <p:cNvCxnSpPr>
            <a:cxnSpLocks/>
            <a:stCxn id="29" idx="6"/>
            <a:endCxn id="30"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Ellipse 4">
            <a:extLst>
              <a:ext uri="{FF2B5EF4-FFF2-40B4-BE49-F238E27FC236}">
                <a16:creationId xmlns:a16="http://schemas.microsoft.com/office/drawing/2014/main" id="{A559637B-E299-848F-466E-EE15CD6BA4A7}"/>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Ellipse 33">
            <a:extLst>
              <a:ext uri="{FF2B5EF4-FFF2-40B4-BE49-F238E27FC236}">
                <a16:creationId xmlns:a16="http://schemas.microsoft.com/office/drawing/2014/main" id="{846474A9-C7EE-F1DA-C968-683BCEF4C4A1}"/>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31" name="Gerade Verbindung mit Pfeil 2">
            <a:extLst>
              <a:ext uri="{FF2B5EF4-FFF2-40B4-BE49-F238E27FC236}">
                <a16:creationId xmlns:a16="http://schemas.microsoft.com/office/drawing/2014/main" id="{A0275B24-ED58-7279-18F3-1B0FAF21ACAF}"/>
              </a:ext>
            </a:extLst>
          </p:cNvPr>
          <p:cNvCxnSpPr>
            <a:cxnSpLocks/>
          </p:cNvCxnSpPr>
          <p:nvPr/>
        </p:nvCxnSpPr>
        <p:spPr>
          <a:xfrm>
            <a:off x="5530858" y="2231586"/>
            <a:ext cx="246824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2">
            <a:extLst>
              <a:ext uri="{FF2B5EF4-FFF2-40B4-BE49-F238E27FC236}">
                <a16:creationId xmlns:a16="http://schemas.microsoft.com/office/drawing/2014/main" id="{1B538BD3-013D-2D3C-0E07-712522C64563}"/>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Ellipse 33">
            <a:extLst>
              <a:ext uri="{FF2B5EF4-FFF2-40B4-BE49-F238E27FC236}">
                <a16:creationId xmlns:a16="http://schemas.microsoft.com/office/drawing/2014/main" id="{225E94AD-8F6F-E471-11C3-69753D8CECB6}"/>
              </a:ext>
            </a:extLst>
          </p:cNvPr>
          <p:cNvSpPr/>
          <p:nvPr/>
        </p:nvSpPr>
        <p:spPr bwMode="auto">
          <a:xfrm>
            <a:off x="5292256"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sp>
        <p:nvSpPr>
          <p:cNvPr id="14" name="Ellipse 33">
            <a:extLst>
              <a:ext uri="{FF2B5EF4-FFF2-40B4-BE49-F238E27FC236}">
                <a16:creationId xmlns:a16="http://schemas.microsoft.com/office/drawing/2014/main" id="{ACAE8073-90DF-F262-A386-1C9066C6E3C1}"/>
              </a:ext>
            </a:extLst>
          </p:cNvPr>
          <p:cNvSpPr/>
          <p:nvPr/>
        </p:nvSpPr>
        <p:spPr bwMode="auto">
          <a:xfrm>
            <a:off x="7996667"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Gerade Verbindung mit Pfeil 2">
            <a:extLst>
              <a:ext uri="{FF2B5EF4-FFF2-40B4-BE49-F238E27FC236}">
                <a16:creationId xmlns:a16="http://schemas.microsoft.com/office/drawing/2014/main" id="{BDCC71BC-E217-966C-F90A-840D08AE2AE7}"/>
              </a:ext>
            </a:extLst>
          </p:cNvPr>
          <p:cNvCxnSpPr>
            <a:cxnSpLocks/>
            <a:endCxn id="11" idx="2"/>
          </p:cNvCxnSpPr>
          <p:nvPr/>
        </p:nvCxnSpPr>
        <p:spPr>
          <a:xfrm>
            <a:off x="8167073" y="2227924"/>
            <a:ext cx="1560515" cy="7343"/>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2">
            <a:extLst>
              <a:ext uri="{FF2B5EF4-FFF2-40B4-BE49-F238E27FC236}">
                <a16:creationId xmlns:a16="http://schemas.microsoft.com/office/drawing/2014/main" id="{18CC693D-B99F-51F8-18C1-85B2F4C340CA}"/>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17" name="TextBox 12">
            <a:extLst>
              <a:ext uri="{FF2B5EF4-FFF2-40B4-BE49-F238E27FC236}">
                <a16:creationId xmlns:a16="http://schemas.microsoft.com/office/drawing/2014/main" id="{EE8ABB5E-5807-7F77-E453-3A7510A4E768}"/>
              </a:ext>
            </a:extLst>
          </p:cNvPr>
          <p:cNvSpPr txBox="1"/>
          <p:nvPr/>
        </p:nvSpPr>
        <p:spPr>
          <a:xfrm>
            <a:off x="3464148" y="1578274"/>
            <a:ext cx="1713312" cy="523220"/>
          </a:xfrm>
          <a:prstGeom prst="rect">
            <a:avLst/>
          </a:prstGeom>
          <a:noFill/>
        </p:spPr>
        <p:txBody>
          <a:bodyPr wrap="square" rtlCol="0">
            <a:spAutoFit/>
          </a:bodyPr>
          <a:lstStyle/>
          <a:p>
            <a:pPr algn="ctr"/>
            <a:r>
              <a:rPr lang="en-US" sz="1400" b="1"/>
              <a:t>Auto-assignment policies</a:t>
            </a:r>
          </a:p>
        </p:txBody>
      </p:sp>
      <p:sp>
        <p:nvSpPr>
          <p:cNvPr id="18" name="TextBox 12">
            <a:extLst>
              <a:ext uri="{FF2B5EF4-FFF2-40B4-BE49-F238E27FC236}">
                <a16:creationId xmlns:a16="http://schemas.microsoft.com/office/drawing/2014/main" id="{B56ACA77-C543-4B36-C03F-E2918F1D9BD7}"/>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19" name="TextBox 12">
            <a:extLst>
              <a:ext uri="{FF2B5EF4-FFF2-40B4-BE49-F238E27FC236}">
                <a16:creationId xmlns:a16="http://schemas.microsoft.com/office/drawing/2014/main" id="{E535E7A8-0FE8-10C9-6FD6-C1D60AB776F3}"/>
              </a:ext>
            </a:extLst>
          </p:cNvPr>
          <p:cNvSpPr txBox="1"/>
          <p:nvPr/>
        </p:nvSpPr>
        <p:spPr>
          <a:xfrm>
            <a:off x="5666648" y="1537688"/>
            <a:ext cx="1713312" cy="584775"/>
          </a:xfrm>
          <a:prstGeom prst="rect">
            <a:avLst/>
          </a:prstGeom>
          <a:noFill/>
        </p:spPr>
        <p:txBody>
          <a:bodyPr wrap="square" rtlCol="0">
            <a:spAutoFit/>
          </a:bodyPr>
          <a:lstStyle/>
          <a:p>
            <a:pPr algn="ctr"/>
            <a:r>
              <a:rPr lang="en-US" sz="1600" b="1"/>
              <a:t>Custom extensions</a:t>
            </a:r>
          </a:p>
        </p:txBody>
      </p:sp>
      <p:graphicFrame>
        <p:nvGraphicFramePr>
          <p:cNvPr id="21" name="Table 20">
            <a:extLst>
              <a:ext uri="{FF2B5EF4-FFF2-40B4-BE49-F238E27FC236}">
                <a16:creationId xmlns:a16="http://schemas.microsoft.com/office/drawing/2014/main" id="{437E7022-E5F0-DBD9-C9BF-90EEA5332C57}"/>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24" name="TextBox 12">
            <a:extLst>
              <a:ext uri="{FF2B5EF4-FFF2-40B4-BE49-F238E27FC236}">
                <a16:creationId xmlns:a16="http://schemas.microsoft.com/office/drawing/2014/main" id="{D4DD2FF6-BF9B-5F2B-801B-A7E15FBC391F}"/>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3208193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a:t>Wrap-up session </a:t>
            </a:r>
            <a:r>
              <a:rPr lang="en-GB" sz="2000"/>
              <a:t>(1 hour)</a:t>
            </a:r>
          </a:p>
          <a:p>
            <a:r>
              <a:rPr lang="en-GB" sz="2000"/>
              <a:t>Who? </a:t>
            </a:r>
          </a:p>
          <a:p>
            <a:r>
              <a:rPr lang="en-GB" sz="2000">
                <a:sym typeface="Wingdings" panose="05000000000000000000" pitchFamily="2" charset="2"/>
              </a:rPr>
              <a:t>	 </a:t>
            </a:r>
            <a:r>
              <a:rPr lang="en-GB" sz="2000"/>
              <a:t>All teams</a:t>
            </a:r>
          </a:p>
          <a:p>
            <a:r>
              <a:rPr lang="en-GB" sz="2000">
                <a:sym typeface="Wingdings" panose="05000000000000000000" pitchFamily="2" charset="2"/>
              </a:rPr>
              <a:t>	 Leadership team</a:t>
            </a:r>
          </a:p>
          <a:p>
            <a:endParaRPr lang="en-GB" sz="2000">
              <a:sym typeface="Wingdings" panose="05000000000000000000" pitchFamily="2" charset="2"/>
            </a:endParaRPr>
          </a:p>
          <a:p>
            <a:pPr algn="l"/>
            <a:r>
              <a:rPr lang="en-GB" sz="2000" b="1"/>
              <a:t>Goal</a:t>
            </a:r>
            <a:endParaRPr lang="en-GB" sz="2000"/>
          </a:p>
          <a:p>
            <a:pPr marL="342900" indent="-342900">
              <a:buFont typeface="Arial" panose="020B0604020202020204" pitchFamily="34" charset="0"/>
              <a:buChar char="•"/>
            </a:pPr>
            <a:r>
              <a:rPr lang="en-US" sz="2000"/>
              <a:t>Present POC results</a:t>
            </a:r>
          </a:p>
          <a:p>
            <a:pPr marL="342900" indent="-342900">
              <a:buFont typeface="Arial" panose="020B0604020202020204" pitchFamily="34" charset="0"/>
              <a:buChar char="•"/>
            </a:pPr>
            <a:r>
              <a:rPr lang="en-US" sz="2000"/>
              <a:t>Discuss strategy to further implement </a:t>
            </a:r>
          </a:p>
          <a:p>
            <a:pPr marL="342900" indent="-342900">
              <a:buFont typeface="Arial" panose="020B0604020202020204" pitchFamily="34" charset="0"/>
              <a:buChar char="•"/>
            </a:pPr>
            <a:r>
              <a:rPr lang="en-US" sz="2000"/>
              <a:t>Fill out PoC closeout survey</a:t>
            </a:r>
            <a:r>
              <a:rPr lang="en-GB" sz="2000"/>
              <a:t> </a:t>
            </a:r>
          </a:p>
        </p:txBody>
      </p:sp>
      <p:sp>
        <p:nvSpPr>
          <p:cNvPr id="2" name="TextBox 23">
            <a:extLst>
              <a:ext uri="{FF2B5EF4-FFF2-40B4-BE49-F238E27FC236}">
                <a16:creationId xmlns:a16="http://schemas.microsoft.com/office/drawing/2014/main" id="{2E97F403-BE72-70CB-243E-B647A0018611}"/>
              </a:ext>
            </a:extLst>
          </p:cNvPr>
          <p:cNvSpPr txBox="1"/>
          <p:nvPr/>
        </p:nvSpPr>
        <p:spPr>
          <a:xfrm>
            <a:off x="1194839" y="2254256"/>
            <a:ext cx="862439" cy="338554"/>
          </a:xfrm>
          <a:prstGeom prst="rect">
            <a:avLst/>
          </a:prstGeom>
          <a:noFill/>
        </p:spPr>
        <p:txBody>
          <a:bodyPr wrap="square" rtlCol="0">
            <a:spAutoFit/>
          </a:bodyPr>
          <a:lstStyle/>
          <a:p>
            <a:r>
              <a:rPr lang="en-US" sz="1600"/>
              <a:t>1 hour</a:t>
            </a:r>
          </a:p>
        </p:txBody>
      </p:sp>
      <p:sp>
        <p:nvSpPr>
          <p:cNvPr id="3" name="TextBox 23">
            <a:extLst>
              <a:ext uri="{FF2B5EF4-FFF2-40B4-BE49-F238E27FC236}">
                <a16:creationId xmlns:a16="http://schemas.microsoft.com/office/drawing/2014/main" id="{8C652A91-43D6-1535-C40E-1FEE78A4EAA5}"/>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7" name="TextBox 23">
            <a:extLst>
              <a:ext uri="{FF2B5EF4-FFF2-40B4-BE49-F238E27FC236}">
                <a16:creationId xmlns:a16="http://schemas.microsoft.com/office/drawing/2014/main" id="{474F2983-B79B-ED65-1B14-71D5577C57BA}"/>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886CFC12-7D40-416F-F114-6F15B0C065B8}"/>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9" name="Ellipse 40">
            <a:extLst>
              <a:ext uri="{FF2B5EF4-FFF2-40B4-BE49-F238E27FC236}">
                <a16:creationId xmlns:a16="http://schemas.microsoft.com/office/drawing/2014/main" id="{ACE23652-14CB-BDE2-A975-A70ACA8A5241}"/>
              </a:ext>
            </a:extLst>
          </p:cNvPr>
          <p:cNvSpPr/>
          <p:nvPr/>
        </p:nvSpPr>
        <p:spPr bwMode="auto">
          <a:xfrm>
            <a:off x="9727588" y="214663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llipse 4">
            <a:extLst>
              <a:ext uri="{FF2B5EF4-FFF2-40B4-BE49-F238E27FC236}">
                <a16:creationId xmlns:a16="http://schemas.microsoft.com/office/drawing/2014/main" id="{1643EE0F-8CC7-653F-6BFC-55515F7C2D74}"/>
              </a:ext>
            </a:extLst>
          </p:cNvPr>
          <p:cNvSpPr/>
          <p:nvPr/>
        </p:nvSpPr>
        <p:spPr bwMode="auto">
          <a:xfrm>
            <a:off x="11041890" y="2087220"/>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Gerade Verbindung mit Pfeil 2">
            <a:extLst>
              <a:ext uri="{FF2B5EF4-FFF2-40B4-BE49-F238E27FC236}">
                <a16:creationId xmlns:a16="http://schemas.microsoft.com/office/drawing/2014/main" id="{05419FCE-7EC4-8B28-4975-33F2C4BD28E2}"/>
              </a:ext>
            </a:extLst>
          </p:cNvPr>
          <p:cNvCxnSpPr>
            <a:cxnSpLocks/>
            <a:stCxn id="9" idx="2"/>
          </p:cNvCxnSpPr>
          <p:nvPr/>
        </p:nvCxnSpPr>
        <p:spPr>
          <a:xfrm>
            <a:off x="9727588" y="2235267"/>
            <a:ext cx="1492917" cy="5229"/>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23">
            <a:extLst>
              <a:ext uri="{FF2B5EF4-FFF2-40B4-BE49-F238E27FC236}">
                <a16:creationId xmlns:a16="http://schemas.microsoft.com/office/drawing/2014/main" id="{CCD39BD8-BC77-D0ED-9F22-3F2A4C7900A9}"/>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13" name="Gerade Verbindung mit Pfeil 2">
            <a:extLst>
              <a:ext uri="{FF2B5EF4-FFF2-40B4-BE49-F238E27FC236}">
                <a16:creationId xmlns:a16="http://schemas.microsoft.com/office/drawing/2014/main" id="{5D230048-6BFA-8A14-E7E5-41DDD22FC67C}"/>
              </a:ext>
            </a:extLst>
          </p:cNvPr>
          <p:cNvCxnSpPr>
            <a:cxnSpLocks/>
            <a:stCxn id="14" idx="6"/>
            <a:endCxn id="15"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Ellipse 4">
            <a:extLst>
              <a:ext uri="{FF2B5EF4-FFF2-40B4-BE49-F238E27FC236}">
                <a16:creationId xmlns:a16="http://schemas.microsoft.com/office/drawing/2014/main" id="{F73907E0-BF35-740E-B816-6414AA4DD4E4}"/>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Ellipse 33">
            <a:extLst>
              <a:ext uri="{FF2B5EF4-FFF2-40B4-BE49-F238E27FC236}">
                <a16:creationId xmlns:a16="http://schemas.microsoft.com/office/drawing/2014/main" id="{1D374C4F-4D07-0837-F6AE-0280476F534C}"/>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16" name="Gerade Verbindung mit Pfeil 2">
            <a:extLst>
              <a:ext uri="{FF2B5EF4-FFF2-40B4-BE49-F238E27FC236}">
                <a16:creationId xmlns:a16="http://schemas.microsoft.com/office/drawing/2014/main" id="{B5642B26-4A5F-2F9A-D25D-06DA4F33684F}"/>
              </a:ext>
            </a:extLst>
          </p:cNvPr>
          <p:cNvCxnSpPr>
            <a:cxnSpLocks/>
          </p:cNvCxnSpPr>
          <p:nvPr/>
        </p:nvCxnSpPr>
        <p:spPr>
          <a:xfrm>
            <a:off x="5530858" y="2231586"/>
            <a:ext cx="246824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2">
            <a:extLst>
              <a:ext uri="{FF2B5EF4-FFF2-40B4-BE49-F238E27FC236}">
                <a16:creationId xmlns:a16="http://schemas.microsoft.com/office/drawing/2014/main" id="{294F1AE7-BD1D-17B3-935B-F12F2061D27F}"/>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Ellipse 33">
            <a:extLst>
              <a:ext uri="{FF2B5EF4-FFF2-40B4-BE49-F238E27FC236}">
                <a16:creationId xmlns:a16="http://schemas.microsoft.com/office/drawing/2014/main" id="{397957B0-1592-0788-6056-D33281F85D1C}"/>
              </a:ext>
            </a:extLst>
          </p:cNvPr>
          <p:cNvSpPr/>
          <p:nvPr/>
        </p:nvSpPr>
        <p:spPr bwMode="auto">
          <a:xfrm>
            <a:off x="5292256"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sp>
        <p:nvSpPr>
          <p:cNvPr id="19" name="Ellipse 33">
            <a:extLst>
              <a:ext uri="{FF2B5EF4-FFF2-40B4-BE49-F238E27FC236}">
                <a16:creationId xmlns:a16="http://schemas.microsoft.com/office/drawing/2014/main" id="{772CA285-9482-28A4-9D1E-943C598BAEAF}"/>
              </a:ext>
            </a:extLst>
          </p:cNvPr>
          <p:cNvSpPr/>
          <p:nvPr/>
        </p:nvSpPr>
        <p:spPr bwMode="auto">
          <a:xfrm>
            <a:off x="7996667" y="2146618"/>
            <a:ext cx="170406" cy="177259"/>
          </a:xfrm>
          <a:prstGeom prst="ellipse">
            <a:avLst/>
          </a:prstGeom>
          <a:solidFill>
            <a:srgbClr val="1560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Gerade Verbindung mit Pfeil 2">
            <a:extLst>
              <a:ext uri="{FF2B5EF4-FFF2-40B4-BE49-F238E27FC236}">
                <a16:creationId xmlns:a16="http://schemas.microsoft.com/office/drawing/2014/main" id="{18EBA7DA-B1A3-0CD3-C35D-DB46BEFA9AD1}"/>
              </a:ext>
            </a:extLst>
          </p:cNvPr>
          <p:cNvCxnSpPr>
            <a:cxnSpLocks/>
            <a:endCxn id="9" idx="2"/>
          </p:cNvCxnSpPr>
          <p:nvPr/>
        </p:nvCxnSpPr>
        <p:spPr>
          <a:xfrm>
            <a:off x="8167073" y="2227924"/>
            <a:ext cx="1560515" cy="734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12">
            <a:extLst>
              <a:ext uri="{FF2B5EF4-FFF2-40B4-BE49-F238E27FC236}">
                <a16:creationId xmlns:a16="http://schemas.microsoft.com/office/drawing/2014/main" id="{3D5AD03E-BAF9-EAE2-5F4B-9710AFBEFD3C}"/>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8" name="TextBox 12">
            <a:extLst>
              <a:ext uri="{FF2B5EF4-FFF2-40B4-BE49-F238E27FC236}">
                <a16:creationId xmlns:a16="http://schemas.microsoft.com/office/drawing/2014/main" id="{0FB59340-211B-8625-636D-4CA94426FE1E}"/>
              </a:ext>
            </a:extLst>
          </p:cNvPr>
          <p:cNvSpPr txBox="1"/>
          <p:nvPr/>
        </p:nvSpPr>
        <p:spPr>
          <a:xfrm>
            <a:off x="3518633" y="1582967"/>
            <a:ext cx="1713312" cy="523220"/>
          </a:xfrm>
          <a:prstGeom prst="rect">
            <a:avLst/>
          </a:prstGeom>
          <a:noFill/>
        </p:spPr>
        <p:txBody>
          <a:bodyPr wrap="square" rtlCol="0">
            <a:spAutoFit/>
          </a:bodyPr>
          <a:lstStyle/>
          <a:p>
            <a:pPr algn="ctr"/>
            <a:r>
              <a:rPr lang="en-US" sz="1400" b="1"/>
              <a:t>Auto-assignment policies</a:t>
            </a:r>
          </a:p>
        </p:txBody>
      </p:sp>
      <p:sp>
        <p:nvSpPr>
          <p:cNvPr id="39" name="TextBox 12">
            <a:extLst>
              <a:ext uri="{FF2B5EF4-FFF2-40B4-BE49-F238E27FC236}">
                <a16:creationId xmlns:a16="http://schemas.microsoft.com/office/drawing/2014/main" id="{E100DCB3-D8E5-300C-3024-950C2565EE13}"/>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40" name="TextBox 12">
            <a:extLst>
              <a:ext uri="{FF2B5EF4-FFF2-40B4-BE49-F238E27FC236}">
                <a16:creationId xmlns:a16="http://schemas.microsoft.com/office/drawing/2014/main" id="{990343B1-9B42-F725-F5EA-E50E8DA46B46}"/>
              </a:ext>
            </a:extLst>
          </p:cNvPr>
          <p:cNvSpPr txBox="1"/>
          <p:nvPr/>
        </p:nvSpPr>
        <p:spPr>
          <a:xfrm>
            <a:off x="5908323" y="1552188"/>
            <a:ext cx="1713312" cy="584775"/>
          </a:xfrm>
          <a:prstGeom prst="rect">
            <a:avLst/>
          </a:prstGeom>
          <a:noFill/>
        </p:spPr>
        <p:txBody>
          <a:bodyPr wrap="square" rtlCol="0">
            <a:spAutoFit/>
          </a:bodyPr>
          <a:lstStyle/>
          <a:p>
            <a:pPr algn="ctr"/>
            <a:r>
              <a:rPr lang="en-US" sz="1600" b="1"/>
              <a:t>Custom extensions</a:t>
            </a:r>
          </a:p>
        </p:txBody>
      </p:sp>
      <p:sp>
        <p:nvSpPr>
          <p:cNvPr id="42" name="TextBox 12">
            <a:extLst>
              <a:ext uri="{FF2B5EF4-FFF2-40B4-BE49-F238E27FC236}">
                <a16:creationId xmlns:a16="http://schemas.microsoft.com/office/drawing/2014/main" id="{F26CAC0F-3800-0058-9A79-1F7AE85446A3}"/>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246776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sz="3600"/>
              <a:t>Microsoft Entra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3194641585"/>
              </p:ext>
            </p:extLst>
          </p:nvPr>
        </p:nvGraphicFramePr>
        <p:xfrm>
          <a:off x="588263" y="1091266"/>
          <a:ext cx="11279887" cy="4876800"/>
        </p:xfrm>
        <a:graphic>
          <a:graphicData uri="http://schemas.openxmlformats.org/drawingml/2006/table">
            <a:tbl>
              <a:tblPr firstRow="1" bandRow="1">
                <a:tableStyleId>{3B4B98B0-60AC-42C2-AFA5-B58CD77FA1E5}</a:tableStyleId>
              </a:tblPr>
              <a:tblGrid>
                <a:gridCol w="2645108">
                  <a:extLst>
                    <a:ext uri="{9D8B030D-6E8A-4147-A177-3AD203B41FA5}">
                      <a16:colId xmlns:a16="http://schemas.microsoft.com/office/drawing/2014/main" val="4039506950"/>
                    </a:ext>
                  </a:extLst>
                </a:gridCol>
                <a:gridCol w="5880009">
                  <a:extLst>
                    <a:ext uri="{9D8B030D-6E8A-4147-A177-3AD203B41FA5}">
                      <a16:colId xmlns:a16="http://schemas.microsoft.com/office/drawing/2014/main" val="877387242"/>
                    </a:ext>
                  </a:extLst>
                </a:gridCol>
                <a:gridCol w="1135521">
                  <a:extLst>
                    <a:ext uri="{9D8B030D-6E8A-4147-A177-3AD203B41FA5}">
                      <a16:colId xmlns:a16="http://schemas.microsoft.com/office/drawing/2014/main" val="3837982284"/>
                    </a:ext>
                  </a:extLst>
                </a:gridCol>
                <a:gridCol w="1619249">
                  <a:extLst>
                    <a:ext uri="{9D8B030D-6E8A-4147-A177-3AD203B41FA5}">
                      <a16:colId xmlns:a16="http://schemas.microsoft.com/office/drawing/2014/main" val="1589021627"/>
                    </a:ext>
                  </a:extLst>
                </a:gridCol>
              </a:tblGrid>
              <a:tr h="370840">
                <a:tc>
                  <a:txBody>
                    <a:bodyPr/>
                    <a:lstStyle/>
                    <a:p>
                      <a:r>
                        <a:rPr lang="en-GB" sz="1200"/>
                        <a:t>Feature</a:t>
                      </a:r>
                      <a:endParaRPr lang="de-DE" sz="1200"/>
                    </a:p>
                  </a:txBody>
                  <a:tcPr/>
                </a:tc>
                <a:tc>
                  <a:txBody>
                    <a:bodyPr/>
                    <a:lstStyle/>
                    <a:p>
                      <a:r>
                        <a:rPr lang="en-GB" sz="1200"/>
                        <a:t>Description</a:t>
                      </a:r>
                      <a:endParaRPr lang="de-DE" sz="1200"/>
                    </a:p>
                  </a:txBody>
                  <a:tcPr/>
                </a:tc>
                <a:tc>
                  <a:txBody>
                    <a:bodyPr/>
                    <a:lstStyle/>
                    <a:p>
                      <a:r>
                        <a:rPr lang="en-US" sz="12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a:t>Governance SKU</a:t>
                      </a:r>
                    </a:p>
                    <a:p>
                      <a:endParaRPr lang="en-US" sz="12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400" b="0">
                          <a:hlinkClick r:id="rId3"/>
                        </a:rPr>
                        <a:t>Entitlement Management (EM)</a:t>
                      </a:r>
                      <a:endParaRPr lang="de-DE"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Enables organizations to manage identity and access lifecycle at scale, by automating access request workflows, access assignments, reviews, and expiration.</a:t>
                      </a:r>
                      <a:endParaRPr lang="de-DE"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400"/>
                        <a:t>General Availability</a:t>
                      </a:r>
                      <a:endParaRPr lang="de-DE" sz="1400" err="1"/>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400"/>
                        <a:t>No</a:t>
                      </a:r>
                      <a:endParaRPr lang="de-DE" sz="1400" err="1"/>
                    </a:p>
                  </a:txBody>
                  <a:tcPr/>
                </a:tc>
                <a:extLst>
                  <a:ext uri="{0D108BD9-81ED-4DB2-BD59-A6C34878D82A}">
                    <a16:rowId xmlns:a16="http://schemas.microsoft.com/office/drawing/2014/main" val="1653969059"/>
                  </a:ext>
                </a:extLst>
              </a:tr>
              <a:tr h="234235">
                <a:tc>
                  <a:txBody>
                    <a:bodyPr/>
                    <a:lstStyle/>
                    <a:p>
                      <a:r>
                        <a:rPr lang="en-GB" sz="1400" b="0">
                          <a:hlinkClick r:id="rId4"/>
                        </a:rPr>
                        <a:t>EM + Custom Extensions (Logic Apps)</a:t>
                      </a:r>
                      <a:endParaRPr lang="en-GB" sz="1400" b="0"/>
                    </a:p>
                  </a:txBody>
                  <a:tcPr/>
                </a:tc>
                <a:tc>
                  <a:txBody>
                    <a:bodyPr/>
                    <a:lstStyle/>
                    <a:p>
                      <a:r>
                        <a:rPr lang="en-US" sz="1400" b="0" i="0" kern="1200">
                          <a:solidFill>
                            <a:schemeClr val="tx1"/>
                          </a:solidFill>
                          <a:effectLst/>
                          <a:latin typeface="+mn-lt"/>
                          <a:ea typeface="+mn-ea"/>
                          <a:cs typeface="+mn-cs"/>
                        </a:rPr>
                        <a:t>Logic Apps with entitlement management can expand governance workflows beyond the core entitlement management use cases.</a:t>
                      </a:r>
                      <a:endParaRPr lang="en-GB" sz="14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General Availability</a:t>
                      </a:r>
                    </a:p>
                    <a:p>
                      <a:endParaRPr lang="en-GB" sz="14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p>
                      <a:pPr algn="ctr"/>
                      <a:endParaRPr lang="en-GB" sz="1400" b="0" i="0" kern="1200">
                        <a:solidFill>
                          <a:schemeClr val="tx1"/>
                        </a:solidFill>
                        <a:effectLst/>
                        <a:latin typeface="+mn-lt"/>
                        <a:ea typeface="+mn-ea"/>
                        <a:cs typeface="+mn-cs"/>
                      </a:endParaRPr>
                    </a:p>
                  </a:txBody>
                  <a:tcPr/>
                </a:tc>
                <a:extLst>
                  <a:ext uri="{0D108BD9-81ED-4DB2-BD59-A6C34878D82A}">
                    <a16:rowId xmlns:a16="http://schemas.microsoft.com/office/drawing/2014/main" val="3622530483"/>
                  </a:ext>
                </a:extLst>
              </a:tr>
              <a:tr h="234235">
                <a:tc>
                  <a:txBody>
                    <a:bodyPr/>
                    <a:lstStyle/>
                    <a:p>
                      <a:r>
                        <a:rPr lang="en-GB" sz="1400" b="0">
                          <a:hlinkClick r:id="rId5"/>
                        </a:rPr>
                        <a:t>EM + Auto assignment policies</a:t>
                      </a:r>
                      <a:endParaRPr lang="en-GB" sz="1400" b="0"/>
                    </a:p>
                  </a:txBody>
                  <a:tcPr/>
                </a:tc>
                <a:tc>
                  <a:txBody>
                    <a:bodyPr/>
                    <a:lstStyle/>
                    <a:p>
                      <a:r>
                        <a:rPr lang="en-US" sz="1400" b="0" i="0" kern="1200" dirty="0">
                          <a:solidFill>
                            <a:schemeClr val="tx1"/>
                          </a:solidFill>
                          <a:effectLst/>
                          <a:latin typeface="+mn-lt"/>
                          <a:ea typeface="+mn-ea"/>
                          <a:cs typeface="+mn-cs"/>
                        </a:rPr>
                        <a:t> Use rules to determine access package assignment based on user properties in Azure Active Directory (Microsoft Entra ID)</a:t>
                      </a:r>
                      <a:endParaRPr lang="en-GB" sz="14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General Availability</a:t>
                      </a:r>
                    </a:p>
                    <a:p>
                      <a:endParaRPr lang="en-GB" sz="14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p>
                      <a:pPr algn="ctr"/>
                      <a:endParaRPr lang="en-GB" sz="1400" b="0" i="0" kern="1200">
                        <a:solidFill>
                          <a:schemeClr val="tx1"/>
                        </a:solidFill>
                        <a:effectLst/>
                        <a:latin typeface="+mn-lt"/>
                        <a:ea typeface="+mn-ea"/>
                        <a:cs typeface="+mn-cs"/>
                      </a:endParaRPr>
                    </a:p>
                  </a:txBody>
                  <a:tcPr/>
                </a:tc>
                <a:extLst>
                  <a:ext uri="{0D108BD9-81ED-4DB2-BD59-A6C34878D82A}">
                    <a16:rowId xmlns:a16="http://schemas.microsoft.com/office/drawing/2014/main" val="286419124"/>
                  </a:ext>
                </a:extLst>
              </a:tr>
              <a:tr h="234235">
                <a:tc>
                  <a:txBody>
                    <a:bodyPr/>
                    <a:lstStyle/>
                    <a:p>
                      <a:r>
                        <a:rPr lang="en-US" sz="1600" b="0" u="sng" kern="1200">
                          <a:solidFill>
                            <a:schemeClr val="tx1"/>
                          </a:solidFill>
                          <a:effectLst/>
                          <a:latin typeface="+mn-lt"/>
                          <a:ea typeface="+mn-ea"/>
                          <a:cs typeface="+mn-cs"/>
                          <a:hlinkClick r:id="rId6"/>
                        </a:rPr>
                        <a:t>AR - Inactive Users</a:t>
                      </a:r>
                      <a:br>
                        <a:rPr lang="en-US" sz="1600" b="0" u="sng" kern="1200">
                          <a:solidFill>
                            <a:schemeClr val="tx1"/>
                          </a:solidFill>
                          <a:effectLst/>
                          <a:latin typeface="+mn-lt"/>
                          <a:ea typeface="+mn-ea"/>
                          <a:cs typeface="+mn-cs"/>
                        </a:rPr>
                      </a:br>
                      <a:endParaRPr lang="de-DE" sz="1600" b="0"/>
                    </a:p>
                  </a:txBody>
                  <a:tcPr/>
                </a:tc>
                <a:tc>
                  <a:txBody>
                    <a:bodyPr/>
                    <a:lstStyle/>
                    <a:p>
                      <a:r>
                        <a:rPr lang="en-US" sz="1600" b="0" i="0" kern="1200">
                          <a:solidFill>
                            <a:schemeClr val="tx1"/>
                          </a:solidFill>
                          <a:effectLst/>
                          <a:latin typeface="+mn-lt"/>
                          <a:ea typeface="+mn-ea"/>
                          <a:cs typeface="+mn-cs"/>
                        </a:rPr>
                        <a:t>Review and address stale accounts that haven’t been active for a specified period on a regular basis.</a:t>
                      </a:r>
                      <a:endParaRPr lang="de-DE" sz="1600" b="0" i="0" kern="1200">
                        <a:solidFill>
                          <a:schemeClr val="tx1"/>
                        </a:solidFill>
                        <a:effectLst/>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2498963660"/>
                  </a:ext>
                </a:extLst>
              </a:tr>
              <a:tr h="234235">
                <a:tc>
                  <a:txBody>
                    <a:bodyPr/>
                    <a:lstStyle/>
                    <a:p>
                      <a:r>
                        <a:rPr lang="en-US" sz="1600" b="0" u="sng" kern="1200">
                          <a:solidFill>
                            <a:schemeClr val="tx1"/>
                          </a:solidFill>
                          <a:effectLst/>
                          <a:latin typeface="+mn-lt"/>
                          <a:ea typeface="+mn-ea"/>
                          <a:cs typeface="+mn-cs"/>
                          <a:hlinkClick r:id="rId7"/>
                        </a:rPr>
                        <a:t>AR - Machine learning assisted access certifications and reviews</a:t>
                      </a:r>
                      <a:endParaRPr lang="de-DE" sz="1600" b="0"/>
                    </a:p>
                  </a:txBody>
                  <a:tcPr/>
                </a:tc>
                <a:tc>
                  <a:txBody>
                    <a:bodyPr/>
                    <a:lstStyle/>
                    <a:p>
                      <a:r>
                        <a:rPr lang="en-US" sz="1600" b="0" i="0" kern="1200">
                          <a:solidFill>
                            <a:schemeClr val="tx1"/>
                          </a:solidFill>
                          <a:effectLst/>
                          <a:latin typeface="+mn-lt"/>
                          <a:ea typeface="+mn-ea"/>
                          <a:cs typeface="+mn-cs"/>
                        </a:rPr>
                        <a:t>Provides ML-based recommendations to the reviewers of an access review based on the organization’s reporting structure.</a:t>
                      </a: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1198804477"/>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hlinkClick r:id="rId8"/>
                        </a:rPr>
                        <a:t>AR - PIM For Groups</a:t>
                      </a:r>
                      <a:endParaRPr lang="en-GB" sz="16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kern="1200">
                          <a:solidFill>
                            <a:schemeClr val="tx1"/>
                          </a:solidFill>
                          <a:latin typeface="+mn-lt"/>
                          <a:ea typeface="+mn-ea"/>
                          <a:cs typeface="+mn-cs"/>
                        </a:rPr>
                        <a:t>Review access for PIM for Groups on a regular basis.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Public preview</a:t>
                      </a:r>
                      <a:endParaRPr lang="de-DE"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Yes</a:t>
                      </a:r>
                    </a:p>
                  </a:txBody>
                  <a:tcPr/>
                </a:tc>
                <a:extLst>
                  <a:ext uri="{0D108BD9-81ED-4DB2-BD59-A6C34878D82A}">
                    <a16:rowId xmlns:a16="http://schemas.microsoft.com/office/drawing/2014/main" val="1819232646"/>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a:t>Source</a:t>
            </a:r>
            <a:endParaRPr lang="en-GB" sz="1400"/>
          </a:p>
          <a:p>
            <a:r>
              <a:rPr lang="pt-BR" sz="1400">
                <a:hlinkClick r:id="rId9"/>
              </a:rPr>
              <a:t>Microsoft Entra ID Governance </a:t>
            </a:r>
            <a:r>
              <a:rPr lang="pt-BR" sz="1400" err="1">
                <a:hlinkClick r:id="rId9"/>
              </a:rPr>
              <a:t>licensing</a:t>
            </a:r>
            <a:r>
              <a:rPr lang="pt-BR" sz="1400">
                <a:hlinkClick r:id="rId9"/>
              </a:rPr>
              <a:t> </a:t>
            </a:r>
            <a:r>
              <a:rPr lang="pt-BR" sz="1400" err="1">
                <a:hlinkClick r:id="rId9"/>
              </a:rPr>
              <a:t>fundamentals</a:t>
            </a:r>
            <a:endParaRPr lang="de-DE" sz="140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456443"/>
            <a:ext cx="6495574" cy="49244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200"/>
              <a:t>Assign Employee access to resources</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621329"/>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8D8D-137A-C09A-C2B7-A936694D950B}"/>
              </a:ext>
            </a:extLst>
          </p:cNvPr>
          <p:cNvSpPr>
            <a:spLocks noGrp="1"/>
          </p:cNvSpPr>
          <p:nvPr>
            <p:ph type="title"/>
          </p:nvPr>
        </p:nvSpPr>
        <p:spPr>
          <a:xfrm>
            <a:off x="761287" y="61423"/>
            <a:ext cx="10515600" cy="1325563"/>
          </a:xfrm>
        </p:spPr>
        <p:txBody>
          <a:bodyPr>
            <a:normAutofit/>
          </a:bodyPr>
          <a:lstStyle/>
          <a:p>
            <a:r>
              <a:rPr lang="en-US" sz="3600"/>
              <a:t>Contoso’s user journey</a:t>
            </a:r>
          </a:p>
        </p:txBody>
      </p:sp>
      <p:grpSp>
        <p:nvGrpSpPr>
          <p:cNvPr id="126" name="Recertification" descr="Access lifecycle icons">
            <a:extLst>
              <a:ext uri="{FF2B5EF4-FFF2-40B4-BE49-F238E27FC236}">
                <a16:creationId xmlns:a16="http://schemas.microsoft.com/office/drawing/2014/main" id="{D9FD7456-6E71-6636-C3B7-13B9AA22F6E4}"/>
              </a:ext>
            </a:extLst>
          </p:cNvPr>
          <p:cNvGrpSpPr>
            <a:grpSpLocks noChangeAspect="1"/>
          </p:cNvGrpSpPr>
          <p:nvPr/>
        </p:nvGrpSpPr>
        <p:grpSpPr>
          <a:xfrm>
            <a:off x="6916507" y="4510908"/>
            <a:ext cx="1247666" cy="1237311"/>
            <a:chOff x="3998269" y="2537458"/>
            <a:chExt cx="1441175" cy="1429213"/>
          </a:xfrm>
        </p:grpSpPr>
        <p:grpSp>
          <p:nvGrpSpPr>
            <p:cNvPr id="127" name="Group 126">
              <a:extLst>
                <a:ext uri="{FF2B5EF4-FFF2-40B4-BE49-F238E27FC236}">
                  <a16:creationId xmlns:a16="http://schemas.microsoft.com/office/drawing/2014/main" id="{0D282477-BEB9-BB5C-71DC-037D3621EC99}"/>
                </a:ext>
              </a:extLst>
            </p:cNvPr>
            <p:cNvGrpSpPr/>
            <p:nvPr/>
          </p:nvGrpSpPr>
          <p:grpSpPr>
            <a:xfrm>
              <a:off x="4067807" y="2874309"/>
              <a:ext cx="1371637" cy="1092362"/>
              <a:chOff x="4067807" y="2874309"/>
              <a:chExt cx="1371637" cy="1092362"/>
            </a:xfrm>
          </p:grpSpPr>
          <p:grpSp>
            <p:nvGrpSpPr>
              <p:cNvPr id="129" name="Group 10">
                <a:extLst>
                  <a:ext uri="{FF2B5EF4-FFF2-40B4-BE49-F238E27FC236}">
                    <a16:creationId xmlns:a16="http://schemas.microsoft.com/office/drawing/2014/main" id="{B4B1025C-83D4-746F-4102-5EB5DFD6B7B8}"/>
                  </a:ext>
                </a:extLst>
              </p:cNvPr>
              <p:cNvGrpSpPr>
                <a:grpSpLocks noChangeAspect="1"/>
              </p:cNvGrpSpPr>
              <p:nvPr/>
            </p:nvGrpSpPr>
            <p:grpSpPr bwMode="auto">
              <a:xfrm>
                <a:off x="4067807" y="3283847"/>
                <a:ext cx="682824" cy="682824"/>
                <a:chOff x="5004" y="797"/>
                <a:chExt cx="256" cy="256"/>
              </a:xfrm>
            </p:grpSpPr>
            <p:sp>
              <p:nvSpPr>
                <p:cNvPr id="131" name="AutoShape 9">
                  <a:extLst>
                    <a:ext uri="{FF2B5EF4-FFF2-40B4-BE49-F238E27FC236}">
                      <a16:creationId xmlns:a16="http://schemas.microsoft.com/office/drawing/2014/main" id="{EC170A4A-DA90-C2C3-D5E5-10D02A0359BE}"/>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2" name="Freeform 11">
                  <a:extLst>
                    <a:ext uri="{FF2B5EF4-FFF2-40B4-BE49-F238E27FC236}">
                      <a16:creationId xmlns:a16="http://schemas.microsoft.com/office/drawing/2014/main" id="{96294E60-F8CB-C9CA-55AE-B594DC4B12F1}"/>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3" name="Freeform 12">
                  <a:extLst>
                    <a:ext uri="{FF2B5EF4-FFF2-40B4-BE49-F238E27FC236}">
                      <a16:creationId xmlns:a16="http://schemas.microsoft.com/office/drawing/2014/main" id="{3A99BC10-2ECF-514E-CC6B-B23C24BDBC2F}"/>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4" name="Freeform 13">
                  <a:extLst>
                    <a:ext uri="{FF2B5EF4-FFF2-40B4-BE49-F238E27FC236}">
                      <a16:creationId xmlns:a16="http://schemas.microsoft.com/office/drawing/2014/main" id="{189565C9-FFFC-DD53-8747-E9ACA9444DDE}"/>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pic>
            <p:nvPicPr>
              <p:cNvPr id="130" name="Picture 129">
                <a:extLst>
                  <a:ext uri="{FF2B5EF4-FFF2-40B4-BE49-F238E27FC236}">
                    <a16:creationId xmlns:a16="http://schemas.microsoft.com/office/drawing/2014/main" id="{1756ECEE-6603-28F9-7BC4-E3685A374D01}"/>
                  </a:ext>
                </a:extLst>
              </p:cNvPr>
              <p:cNvPicPr>
                <a:picLocks noChangeAspect="1"/>
              </p:cNvPicPr>
              <p:nvPr/>
            </p:nvPicPr>
            <p:blipFill>
              <a:blip r:embed="rId3"/>
              <a:stretch>
                <a:fillRect/>
              </a:stretch>
            </p:blipFill>
            <p:spPr>
              <a:xfrm>
                <a:off x="4832931" y="2874309"/>
                <a:ext cx="606513" cy="606513"/>
              </a:xfrm>
              <a:prstGeom prst="rect">
                <a:avLst/>
              </a:prstGeom>
            </p:spPr>
          </p:pic>
        </p:grpSp>
        <p:pic>
          <p:nvPicPr>
            <p:cNvPr id="128" name="Picture 127">
              <a:extLst>
                <a:ext uri="{FF2B5EF4-FFF2-40B4-BE49-F238E27FC236}">
                  <a16:creationId xmlns:a16="http://schemas.microsoft.com/office/drawing/2014/main" id="{283A4568-D934-E964-03A1-F6104EB99822}"/>
                </a:ext>
              </a:extLst>
            </p:cNvPr>
            <p:cNvPicPr>
              <a:picLocks noChangeAspect="1"/>
            </p:cNvPicPr>
            <p:nvPr/>
          </p:nvPicPr>
          <p:blipFill>
            <a:blip r:embed="rId4"/>
            <a:stretch>
              <a:fillRect/>
            </a:stretch>
          </p:blipFill>
          <p:spPr>
            <a:xfrm>
              <a:off x="3998269" y="2537458"/>
              <a:ext cx="606513" cy="606513"/>
            </a:xfrm>
            <a:prstGeom prst="rect">
              <a:avLst/>
            </a:prstGeom>
          </p:spPr>
        </p:pic>
      </p:grpSp>
      <p:grpSp>
        <p:nvGrpSpPr>
          <p:cNvPr id="135" name="JIT" descr="Person with keys, a warning sign, a gear, and a hourglass">
            <a:extLst>
              <a:ext uri="{FF2B5EF4-FFF2-40B4-BE49-F238E27FC236}">
                <a16:creationId xmlns:a16="http://schemas.microsoft.com/office/drawing/2014/main" id="{A1E7B39E-1678-098D-C238-4ACF47E96215}"/>
              </a:ext>
            </a:extLst>
          </p:cNvPr>
          <p:cNvGrpSpPr>
            <a:grpSpLocks noChangeAspect="1"/>
          </p:cNvGrpSpPr>
          <p:nvPr/>
        </p:nvGrpSpPr>
        <p:grpSpPr>
          <a:xfrm>
            <a:off x="8828739" y="2246887"/>
            <a:ext cx="1587750" cy="1267647"/>
            <a:chOff x="6641807" y="2639231"/>
            <a:chExt cx="2060380" cy="1644991"/>
          </a:xfrm>
        </p:grpSpPr>
        <p:grpSp>
          <p:nvGrpSpPr>
            <p:cNvPr id="136" name="Group 135">
              <a:extLst>
                <a:ext uri="{FF2B5EF4-FFF2-40B4-BE49-F238E27FC236}">
                  <a16:creationId xmlns:a16="http://schemas.microsoft.com/office/drawing/2014/main" id="{63C02099-3B71-630B-6107-AC249C822047}"/>
                </a:ext>
              </a:extLst>
            </p:cNvPr>
            <p:cNvGrpSpPr/>
            <p:nvPr/>
          </p:nvGrpSpPr>
          <p:grpSpPr>
            <a:xfrm>
              <a:off x="6641807" y="2753120"/>
              <a:ext cx="1121956" cy="1187829"/>
              <a:chOff x="6824505" y="3098032"/>
              <a:chExt cx="888278" cy="940432"/>
            </a:xfrm>
          </p:grpSpPr>
          <p:pic>
            <p:nvPicPr>
              <p:cNvPr id="145" name="Picture 144">
                <a:extLst>
                  <a:ext uri="{FF2B5EF4-FFF2-40B4-BE49-F238E27FC236}">
                    <a16:creationId xmlns:a16="http://schemas.microsoft.com/office/drawing/2014/main" id="{64AF58F4-B707-1F24-CB44-D5CB59A37BC5}"/>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146" name="Group 145">
                <a:extLst>
                  <a:ext uri="{FF2B5EF4-FFF2-40B4-BE49-F238E27FC236}">
                    <a16:creationId xmlns:a16="http://schemas.microsoft.com/office/drawing/2014/main" id="{7DE58C37-155B-3293-D8A9-F1026B943899}"/>
                  </a:ext>
                </a:extLst>
              </p:cNvPr>
              <p:cNvGrpSpPr/>
              <p:nvPr/>
            </p:nvGrpSpPr>
            <p:grpSpPr>
              <a:xfrm>
                <a:off x="7246698" y="3563761"/>
                <a:ext cx="466085" cy="474703"/>
                <a:chOff x="7246698" y="3563761"/>
                <a:chExt cx="466085" cy="474703"/>
              </a:xfrm>
            </p:grpSpPr>
            <p:sp>
              <p:nvSpPr>
                <p:cNvPr id="147" name="Oval 146">
                  <a:extLst>
                    <a:ext uri="{FF2B5EF4-FFF2-40B4-BE49-F238E27FC236}">
                      <a16:creationId xmlns:a16="http://schemas.microsoft.com/office/drawing/2014/main" id="{0B7C0ED6-42F0-10DC-3066-8254A68329ED}"/>
                    </a:ext>
                  </a:extLst>
                </p:cNvPr>
                <p:cNvSpPr/>
                <p:nvPr/>
              </p:nvSpPr>
              <p:spPr bwMode="auto">
                <a:xfrm>
                  <a:off x="7246698" y="3563761"/>
                  <a:ext cx="454568" cy="454568"/>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8" name="Picture 147">
                  <a:extLst>
                    <a:ext uri="{FF2B5EF4-FFF2-40B4-BE49-F238E27FC236}">
                      <a16:creationId xmlns:a16="http://schemas.microsoft.com/office/drawing/2014/main" id="{725430E0-075A-754F-40A2-36C90472944F}"/>
                    </a:ext>
                  </a:extLst>
                </p:cNvPr>
                <p:cNvPicPr>
                  <a:picLocks noChangeAspect="1"/>
                </p:cNvPicPr>
                <p:nvPr/>
              </p:nvPicPr>
              <p:blipFill>
                <a:blip r:embed="rId6"/>
                <a:stretch>
                  <a:fillRect/>
                </a:stretch>
              </p:blipFill>
              <p:spPr>
                <a:xfrm>
                  <a:off x="7306383" y="3632064"/>
                  <a:ext cx="406400" cy="406400"/>
                </a:xfrm>
                <a:prstGeom prst="rect">
                  <a:avLst/>
                </a:prstGeom>
              </p:spPr>
            </p:pic>
          </p:grpSp>
        </p:grpSp>
        <p:pic>
          <p:nvPicPr>
            <p:cNvPr id="137" name="Picture 136">
              <a:extLst>
                <a:ext uri="{FF2B5EF4-FFF2-40B4-BE49-F238E27FC236}">
                  <a16:creationId xmlns:a16="http://schemas.microsoft.com/office/drawing/2014/main" id="{0DEAE489-CD56-0281-3C34-FDE892D6B533}"/>
                </a:ext>
              </a:extLst>
            </p:cNvPr>
            <p:cNvPicPr>
              <a:picLocks noChangeAspect="1"/>
            </p:cNvPicPr>
            <p:nvPr/>
          </p:nvPicPr>
          <p:blipFill>
            <a:blip r:embed="rId7"/>
            <a:stretch>
              <a:fillRect/>
            </a:stretch>
          </p:blipFill>
          <p:spPr>
            <a:xfrm>
              <a:off x="7816227" y="2639231"/>
              <a:ext cx="529280" cy="529280"/>
            </a:xfrm>
            <a:prstGeom prst="rect">
              <a:avLst/>
            </a:prstGeom>
          </p:spPr>
        </p:pic>
        <p:grpSp>
          <p:nvGrpSpPr>
            <p:cNvPr id="138" name="Group 137">
              <a:extLst>
                <a:ext uri="{FF2B5EF4-FFF2-40B4-BE49-F238E27FC236}">
                  <a16:creationId xmlns:a16="http://schemas.microsoft.com/office/drawing/2014/main" id="{2C2D4C29-FEED-9F0A-3446-2F085433344B}"/>
                </a:ext>
              </a:extLst>
            </p:cNvPr>
            <p:cNvGrpSpPr/>
            <p:nvPr/>
          </p:nvGrpSpPr>
          <p:grpSpPr>
            <a:xfrm>
              <a:off x="8150002" y="3215537"/>
              <a:ext cx="552185" cy="560707"/>
              <a:chOff x="7773069" y="3708057"/>
              <a:chExt cx="600840" cy="610113"/>
            </a:xfrm>
          </p:grpSpPr>
          <p:pic>
            <p:nvPicPr>
              <p:cNvPr id="142" name="Picture 141">
                <a:extLst>
                  <a:ext uri="{FF2B5EF4-FFF2-40B4-BE49-F238E27FC236}">
                    <a16:creationId xmlns:a16="http://schemas.microsoft.com/office/drawing/2014/main" id="{F1F8F1DC-6EBE-D06C-9C45-F66B57F60F9B}"/>
                  </a:ext>
                </a:extLst>
              </p:cNvPr>
              <p:cNvPicPr>
                <a:picLocks noChangeAspect="1"/>
              </p:cNvPicPr>
              <p:nvPr/>
            </p:nvPicPr>
            <p:blipFill>
              <a:blip r:embed="rId8"/>
              <a:stretch>
                <a:fillRect/>
              </a:stretch>
            </p:blipFill>
            <p:spPr>
              <a:xfrm>
                <a:off x="7870611" y="3808665"/>
                <a:ext cx="406400" cy="406400"/>
              </a:xfrm>
              <a:prstGeom prst="rect">
                <a:avLst/>
              </a:prstGeom>
            </p:spPr>
          </p:pic>
          <p:sp>
            <p:nvSpPr>
              <p:cNvPr id="143" name="Arc 142">
                <a:extLst>
                  <a:ext uri="{FF2B5EF4-FFF2-40B4-BE49-F238E27FC236}">
                    <a16:creationId xmlns:a16="http://schemas.microsoft.com/office/drawing/2014/main" id="{08E42D5D-8676-9E34-0866-2B03688AFB9A}"/>
                  </a:ext>
                </a:extLst>
              </p:cNvPr>
              <p:cNvSpPr/>
              <p:nvPr/>
            </p:nvSpPr>
            <p:spPr>
              <a:xfrm>
                <a:off x="7773069" y="3708057"/>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44" name="Arc 143">
                <a:extLst>
                  <a:ext uri="{FF2B5EF4-FFF2-40B4-BE49-F238E27FC236}">
                    <a16:creationId xmlns:a16="http://schemas.microsoft.com/office/drawing/2014/main" id="{2576BA33-E21A-2B19-C34E-3E4E379207C8}"/>
                  </a:ext>
                </a:extLst>
              </p:cNvPr>
              <p:cNvSpPr/>
              <p:nvPr/>
            </p:nvSpPr>
            <p:spPr>
              <a:xfrm flipH="1" flipV="1">
                <a:off x="7782148" y="3726409"/>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nvGrpSpPr>
            <p:cNvPr id="139" name="Group 138">
              <a:extLst>
                <a:ext uri="{FF2B5EF4-FFF2-40B4-BE49-F238E27FC236}">
                  <a16:creationId xmlns:a16="http://schemas.microsoft.com/office/drawing/2014/main" id="{AAAE63C9-DE4C-BDF1-41D9-17D918E6B630}"/>
                </a:ext>
              </a:extLst>
            </p:cNvPr>
            <p:cNvGrpSpPr/>
            <p:nvPr/>
          </p:nvGrpSpPr>
          <p:grpSpPr>
            <a:xfrm>
              <a:off x="7795072" y="3808717"/>
              <a:ext cx="475505" cy="475505"/>
              <a:chOff x="9742856" y="4986491"/>
              <a:chExt cx="265538" cy="265538"/>
            </a:xfrm>
          </p:grpSpPr>
          <p:sp>
            <p:nvSpPr>
              <p:cNvPr id="140" name="Oval 139">
                <a:extLst>
                  <a:ext uri="{FF2B5EF4-FFF2-40B4-BE49-F238E27FC236}">
                    <a16:creationId xmlns:a16="http://schemas.microsoft.com/office/drawing/2014/main" id="{0E3953B0-0750-26D2-2CE2-6602763D65FF}"/>
                  </a:ext>
                </a:extLst>
              </p:cNvPr>
              <p:cNvSpPr/>
              <p:nvPr/>
            </p:nvSpPr>
            <p:spPr bwMode="auto">
              <a:xfrm>
                <a:off x="9742856" y="4986491"/>
                <a:ext cx="265538" cy="26553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1" name="Warning_E7BA" title="Icon of a triangle with an exclaimation point inside">
                <a:extLst>
                  <a:ext uri="{FF2B5EF4-FFF2-40B4-BE49-F238E27FC236}">
                    <a16:creationId xmlns:a16="http://schemas.microsoft.com/office/drawing/2014/main" id="{24B90841-C178-9E03-499D-9BA1E918E95B}"/>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149" name="Auditing &amp; Reporting">
            <a:extLst>
              <a:ext uri="{FF2B5EF4-FFF2-40B4-BE49-F238E27FC236}">
                <a16:creationId xmlns:a16="http://schemas.microsoft.com/office/drawing/2014/main" id="{EC50CBD3-AF5B-2BEF-C5D6-210611A77287}"/>
              </a:ext>
            </a:extLst>
          </p:cNvPr>
          <p:cNvGrpSpPr/>
          <p:nvPr/>
        </p:nvGrpSpPr>
        <p:grpSpPr>
          <a:xfrm>
            <a:off x="487829" y="5704511"/>
            <a:ext cx="11297265" cy="1115591"/>
            <a:chOff x="435077" y="5757263"/>
            <a:chExt cx="11297265" cy="1115591"/>
          </a:xfrm>
        </p:grpSpPr>
        <p:grpSp>
          <p:nvGrpSpPr>
            <p:cNvPr id="150" name="Group 149">
              <a:extLst>
                <a:ext uri="{FF2B5EF4-FFF2-40B4-BE49-F238E27FC236}">
                  <a16:creationId xmlns:a16="http://schemas.microsoft.com/office/drawing/2014/main" id="{1934AE4A-5693-4285-60C4-625BD41606D8}"/>
                </a:ext>
              </a:extLst>
            </p:cNvPr>
            <p:cNvGrpSpPr/>
            <p:nvPr/>
          </p:nvGrpSpPr>
          <p:grpSpPr>
            <a:xfrm>
              <a:off x="435077" y="5968751"/>
              <a:ext cx="11297265" cy="590957"/>
              <a:chOff x="435077" y="6145727"/>
              <a:chExt cx="11297265" cy="590957"/>
            </a:xfrm>
          </p:grpSpPr>
          <p:sp>
            <p:nvSpPr>
              <p:cNvPr id="153" name="Rectangle: Rounded Corners 152">
                <a:extLst>
                  <a:ext uri="{FF2B5EF4-FFF2-40B4-BE49-F238E27FC236}">
                    <a16:creationId xmlns:a16="http://schemas.microsoft.com/office/drawing/2014/main" id="{467E7D1B-AC07-5D39-EF61-706FD54433AD}"/>
                  </a:ext>
                </a:extLst>
              </p:cNvPr>
              <p:cNvSpPr/>
              <p:nvPr/>
            </p:nvSpPr>
            <p:spPr bwMode="auto">
              <a:xfrm>
                <a:off x="585217" y="6164807"/>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54" name="Rectangle 153">
                <a:extLst>
                  <a:ext uri="{FF2B5EF4-FFF2-40B4-BE49-F238E27FC236}">
                    <a16:creationId xmlns:a16="http://schemas.microsoft.com/office/drawing/2014/main" id="{8AA4D0DE-BE16-09F7-24B0-B9C85509582E}"/>
                  </a:ext>
                </a:extLst>
              </p:cNvPr>
              <p:cNvSpPr/>
              <p:nvPr/>
            </p:nvSpPr>
            <p:spPr bwMode="auto">
              <a:xfrm>
                <a:off x="435077" y="6145727"/>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sp>
          <p:nvSpPr>
            <p:cNvPr id="151" name="Oval 150">
              <a:extLst>
                <a:ext uri="{FF2B5EF4-FFF2-40B4-BE49-F238E27FC236}">
                  <a16:creationId xmlns:a16="http://schemas.microsoft.com/office/drawing/2014/main" id="{22FD5E5A-4BD5-338A-F923-1C625422152E}"/>
                </a:ext>
              </a:extLst>
            </p:cNvPr>
            <p:cNvSpPr/>
            <p:nvPr/>
          </p:nvSpPr>
          <p:spPr bwMode="auto">
            <a:xfrm>
              <a:off x="5239906" y="6228381"/>
              <a:ext cx="1873101"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Ongoing auditing </a:t>
              </a:r>
              <a:br>
                <a:rPr kumimoji="0" lang="en-US" sz="1200" b="0" i="0" u="none" strike="noStrike" kern="0" cap="none" spc="0" normalizeH="0" baseline="0" noProof="0">
                  <a:ln>
                    <a:noFill/>
                  </a:ln>
                  <a:effectLst/>
                  <a:uLnTx/>
                  <a:uFillTx/>
                  <a:latin typeface="+mj-lt"/>
                </a:rPr>
              </a:br>
              <a:r>
                <a:rPr kumimoji="0" lang="en-US" sz="1200" b="0" i="0" u="none" strike="noStrike" kern="0" cap="none" spc="0" normalizeH="0" baseline="0" noProof="0">
                  <a:ln>
                    <a:noFill/>
                  </a:ln>
                  <a:effectLst/>
                  <a:uLnTx/>
                  <a:uFillTx/>
                  <a:latin typeface="+mj-lt"/>
                </a:rPr>
                <a:t>&amp; reporting</a:t>
              </a:r>
            </a:p>
          </p:txBody>
        </p:sp>
        <p:pic>
          <p:nvPicPr>
            <p:cNvPr id="152" name="Picture 151">
              <a:extLst>
                <a:ext uri="{FF2B5EF4-FFF2-40B4-BE49-F238E27FC236}">
                  <a16:creationId xmlns:a16="http://schemas.microsoft.com/office/drawing/2014/main" id="{7C5524CF-6716-5182-9FF1-38171AD804E0}"/>
                </a:ext>
              </a:extLst>
            </p:cNvPr>
            <p:cNvPicPr>
              <a:picLocks noChangeAspect="1"/>
            </p:cNvPicPr>
            <p:nvPr/>
          </p:nvPicPr>
          <p:blipFill>
            <a:blip r:embed="rId9"/>
            <a:stretch>
              <a:fillRect/>
            </a:stretch>
          </p:blipFill>
          <p:spPr>
            <a:xfrm>
              <a:off x="5846062" y="5757263"/>
              <a:ext cx="571877" cy="571877"/>
            </a:xfrm>
            <a:prstGeom prst="rect">
              <a:avLst/>
            </a:prstGeom>
          </p:spPr>
        </p:pic>
      </p:grpSp>
      <p:grpSp>
        <p:nvGrpSpPr>
          <p:cNvPr id="155" name="User leaving" descr="Person with no access">
            <a:extLst>
              <a:ext uri="{FF2B5EF4-FFF2-40B4-BE49-F238E27FC236}">
                <a16:creationId xmlns:a16="http://schemas.microsoft.com/office/drawing/2014/main" id="{A5FFEB82-4896-0EAA-D909-F77AF3D1FDA7}"/>
              </a:ext>
            </a:extLst>
          </p:cNvPr>
          <p:cNvGrpSpPr/>
          <p:nvPr/>
        </p:nvGrpSpPr>
        <p:grpSpPr>
          <a:xfrm>
            <a:off x="9971488" y="4948831"/>
            <a:ext cx="1454234" cy="1346203"/>
            <a:chOff x="9820058" y="2773356"/>
            <a:chExt cx="1483394" cy="1373197"/>
          </a:xfrm>
        </p:grpSpPr>
        <p:pic>
          <p:nvPicPr>
            <p:cNvPr id="156" name="Picture 155">
              <a:extLst>
                <a:ext uri="{FF2B5EF4-FFF2-40B4-BE49-F238E27FC236}">
                  <a16:creationId xmlns:a16="http://schemas.microsoft.com/office/drawing/2014/main" id="{F1F9D730-4D16-D81E-E050-EF6A44B735F1}"/>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157" name="Group 156">
              <a:extLst>
                <a:ext uri="{FF2B5EF4-FFF2-40B4-BE49-F238E27FC236}">
                  <a16:creationId xmlns:a16="http://schemas.microsoft.com/office/drawing/2014/main" id="{4C8488CD-6766-07CC-5CA0-1EECB7597881}"/>
                </a:ext>
              </a:extLst>
            </p:cNvPr>
            <p:cNvGrpSpPr/>
            <p:nvPr/>
          </p:nvGrpSpPr>
          <p:grpSpPr>
            <a:xfrm>
              <a:off x="10622404" y="3592568"/>
              <a:ext cx="681048" cy="553985"/>
              <a:chOff x="10594215" y="3750982"/>
              <a:chExt cx="538937" cy="438388"/>
            </a:xfrm>
          </p:grpSpPr>
          <p:pic>
            <p:nvPicPr>
              <p:cNvPr id="161" name="Picture 160">
                <a:extLst>
                  <a:ext uri="{FF2B5EF4-FFF2-40B4-BE49-F238E27FC236}">
                    <a16:creationId xmlns:a16="http://schemas.microsoft.com/office/drawing/2014/main" id="{2BE8E6E0-D03B-B1E2-5AC4-FE0CC8AE07E4}"/>
                  </a:ext>
                </a:extLst>
              </p:cNvPr>
              <p:cNvPicPr>
                <a:picLocks noChangeAspect="1"/>
              </p:cNvPicPr>
              <p:nvPr/>
            </p:nvPicPr>
            <p:blipFill>
              <a:blip r:embed="rId10"/>
              <a:stretch>
                <a:fillRect/>
              </a:stretch>
            </p:blipFill>
            <p:spPr>
              <a:xfrm>
                <a:off x="10694764" y="3750982"/>
                <a:ext cx="438388" cy="438388"/>
              </a:xfrm>
              <a:prstGeom prst="rect">
                <a:avLst/>
              </a:prstGeom>
            </p:spPr>
          </p:pic>
          <p:grpSp>
            <p:nvGrpSpPr>
              <p:cNvPr id="162" name="Group 161">
                <a:extLst>
                  <a:ext uri="{FF2B5EF4-FFF2-40B4-BE49-F238E27FC236}">
                    <a16:creationId xmlns:a16="http://schemas.microsoft.com/office/drawing/2014/main" id="{59F3C51D-44C2-C1FC-9D8D-866B881B312A}"/>
                  </a:ext>
                </a:extLst>
              </p:cNvPr>
              <p:cNvGrpSpPr/>
              <p:nvPr/>
            </p:nvGrpSpPr>
            <p:grpSpPr>
              <a:xfrm>
                <a:off x="10594215" y="3825978"/>
                <a:ext cx="298111" cy="275582"/>
                <a:chOff x="10621397" y="3825978"/>
                <a:chExt cx="298111" cy="275582"/>
              </a:xfrm>
            </p:grpSpPr>
            <p:sp>
              <p:nvSpPr>
                <p:cNvPr id="163" name="Isosceles Triangle 162">
                  <a:extLst>
                    <a:ext uri="{FF2B5EF4-FFF2-40B4-BE49-F238E27FC236}">
                      <a16:creationId xmlns:a16="http://schemas.microsoft.com/office/drawing/2014/main" id="{1C50BC2B-8696-F6EB-CA7E-96A5EB8913F3}"/>
                    </a:ext>
                  </a:extLst>
                </p:cNvPr>
                <p:cNvSpPr/>
                <p:nvPr/>
              </p:nvSpPr>
              <p:spPr bwMode="auto">
                <a:xfrm rot="5400000" flipH="1">
                  <a:off x="10725359" y="3907411"/>
                  <a:ext cx="275582" cy="112716"/>
                </a:xfrm>
                <a:prstGeom prst="triangl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4" name="Freeform 6">
                  <a:extLst>
                    <a:ext uri="{FF2B5EF4-FFF2-40B4-BE49-F238E27FC236}">
                      <a16:creationId xmlns:a16="http://schemas.microsoft.com/office/drawing/2014/main" id="{A560EBEE-5D73-5E05-D581-7FB7F5F4333E}"/>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243A5E"/>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grpSp>
          <p:nvGrpSpPr>
            <p:cNvPr id="158" name="Group 157">
              <a:extLst>
                <a:ext uri="{FF2B5EF4-FFF2-40B4-BE49-F238E27FC236}">
                  <a16:creationId xmlns:a16="http://schemas.microsoft.com/office/drawing/2014/main" id="{E061005D-0D28-528B-27AC-81F7FE3A1D53}"/>
                </a:ext>
              </a:extLst>
            </p:cNvPr>
            <p:cNvGrpSpPr/>
            <p:nvPr/>
          </p:nvGrpSpPr>
          <p:grpSpPr>
            <a:xfrm>
              <a:off x="9837216" y="3431250"/>
              <a:ext cx="370674" cy="370674"/>
              <a:chOff x="10401065" y="1376930"/>
              <a:chExt cx="370674" cy="370674"/>
            </a:xfrm>
          </p:grpSpPr>
          <p:sp>
            <p:nvSpPr>
              <p:cNvPr id="159" name="Oval 158">
                <a:extLst>
                  <a:ext uri="{FF2B5EF4-FFF2-40B4-BE49-F238E27FC236}">
                    <a16:creationId xmlns:a16="http://schemas.microsoft.com/office/drawing/2014/main" id="{5DF59B44-1467-E8EA-DFA1-B83BDF171AAF}"/>
                  </a:ext>
                </a:extLst>
              </p:cNvPr>
              <p:cNvSpPr/>
              <p:nvPr/>
            </p:nvSpPr>
            <p:spPr bwMode="auto">
              <a:xfrm>
                <a:off x="10401065" y="1376930"/>
                <a:ext cx="370674" cy="3706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illegal" title="Icon of a circle with a diagonal line through it">
                <a:extLst>
                  <a:ext uri="{FF2B5EF4-FFF2-40B4-BE49-F238E27FC236}">
                    <a16:creationId xmlns:a16="http://schemas.microsoft.com/office/drawing/2014/main" id="{02DCB48C-8973-046E-F65D-22A8CE7FE15D}"/>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65" name="Self Serice Apps">
            <a:extLst>
              <a:ext uri="{FF2B5EF4-FFF2-40B4-BE49-F238E27FC236}">
                <a16:creationId xmlns:a16="http://schemas.microsoft.com/office/drawing/2014/main" id="{64B2FA60-E643-926A-09B3-E8A82BDD0CAF}"/>
              </a:ext>
            </a:extLst>
          </p:cNvPr>
          <p:cNvGrpSpPr/>
          <p:nvPr/>
        </p:nvGrpSpPr>
        <p:grpSpPr>
          <a:xfrm>
            <a:off x="4554806" y="2713311"/>
            <a:ext cx="2143005" cy="1340668"/>
            <a:chOff x="3520685" y="4114800"/>
            <a:chExt cx="2143005" cy="1340668"/>
          </a:xfrm>
        </p:grpSpPr>
        <p:pic>
          <p:nvPicPr>
            <p:cNvPr id="166" name="Picture 165">
              <a:extLst>
                <a:ext uri="{FF2B5EF4-FFF2-40B4-BE49-F238E27FC236}">
                  <a16:creationId xmlns:a16="http://schemas.microsoft.com/office/drawing/2014/main" id="{544A6943-36FC-DE1D-4B32-7E25DA52F08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167" name="Group 166">
              <a:extLst>
                <a:ext uri="{FF2B5EF4-FFF2-40B4-BE49-F238E27FC236}">
                  <a16:creationId xmlns:a16="http://schemas.microsoft.com/office/drawing/2014/main" id="{F6EFE552-C33C-63A3-95C6-B76AB3F93A3E}"/>
                </a:ext>
              </a:extLst>
            </p:cNvPr>
            <p:cNvGrpSpPr/>
            <p:nvPr/>
          </p:nvGrpSpPr>
          <p:grpSpPr>
            <a:xfrm>
              <a:off x="4831819" y="4635676"/>
              <a:ext cx="461120" cy="236554"/>
              <a:chOff x="10788478" y="2276711"/>
              <a:chExt cx="452150" cy="227837"/>
            </a:xfrm>
          </p:grpSpPr>
          <p:sp>
            <p:nvSpPr>
              <p:cNvPr id="183" name="Freeform 299">
                <a:extLst>
                  <a:ext uri="{FF2B5EF4-FFF2-40B4-BE49-F238E27FC236}">
                    <a16:creationId xmlns:a16="http://schemas.microsoft.com/office/drawing/2014/main" id="{934EEFB4-93C6-12FE-AC93-7533496E3F7C}"/>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4" name="Picture 183">
                <a:extLst>
                  <a:ext uri="{FF2B5EF4-FFF2-40B4-BE49-F238E27FC236}">
                    <a16:creationId xmlns:a16="http://schemas.microsoft.com/office/drawing/2014/main" id="{8E394FDE-7C64-7552-F1D4-4DF5184B6A59}"/>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68" name="Picture 167">
              <a:extLst>
                <a:ext uri="{FF2B5EF4-FFF2-40B4-BE49-F238E27FC236}">
                  <a16:creationId xmlns:a16="http://schemas.microsoft.com/office/drawing/2014/main" id="{B50B2782-663C-3ECB-8899-3706C56BEEA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169" name="Picture 168">
              <a:extLst>
                <a:ext uri="{FF2B5EF4-FFF2-40B4-BE49-F238E27FC236}">
                  <a16:creationId xmlns:a16="http://schemas.microsoft.com/office/drawing/2014/main" id="{CC119002-FDB7-3A79-7B3F-9C8555EB050F}"/>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170" name="Rectangle: Rounded Corners 169">
              <a:extLst>
                <a:ext uri="{FF2B5EF4-FFF2-40B4-BE49-F238E27FC236}">
                  <a16:creationId xmlns:a16="http://schemas.microsoft.com/office/drawing/2014/main" id="{D97ED044-6539-D377-CFCD-993E79C5C85F}"/>
                </a:ext>
              </a:extLst>
            </p:cNvPr>
            <p:cNvSpPr/>
            <p:nvPr/>
          </p:nvSpPr>
          <p:spPr bwMode="auto">
            <a:xfrm>
              <a:off x="3520685" y="4114800"/>
              <a:ext cx="2143005" cy="1340668"/>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pic>
          <p:nvPicPr>
            <p:cNvPr id="171" name="Picture 4" descr="Zoom Video Conferencing - Shining Waters">
              <a:extLst>
                <a:ext uri="{FF2B5EF4-FFF2-40B4-BE49-F238E27FC236}">
                  <a16:creationId xmlns:a16="http://schemas.microsoft.com/office/drawing/2014/main" id="{28996EDD-70D6-ED45-D549-571B6A6E8B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6" descr="Icon request: facebook-workplace · Issue #10185 · FortAwesome/Font-Awesome  · GitHub">
              <a:extLst>
                <a:ext uri="{FF2B5EF4-FFF2-40B4-BE49-F238E27FC236}">
                  <a16:creationId xmlns:a16="http://schemas.microsoft.com/office/drawing/2014/main" id="{2CE9BC3B-28F5-3726-354E-D61035F2F7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966B1301-988E-0016-1C59-21A1E1D2544C}"/>
                </a:ext>
                <a:ext uri="{C183D7F6-B498-43B3-948B-1728B52AA6E4}">
                  <adec:decorative xmlns:adec="http://schemas.microsoft.com/office/drawing/2017/decorative" val="1"/>
                </a:ext>
              </a:extLst>
            </p:cNvPr>
            <p:cNvPicPr>
              <a:picLocks noChangeAspect="1"/>
            </p:cNvPicPr>
            <p:nvPr/>
          </p:nvPicPr>
          <p:blipFill rotWithShape="1">
            <a:blip r:embed="rId17"/>
            <a:srcRect l="17702" t="36300" r="14211" b="39506"/>
            <a:stretch/>
          </p:blipFill>
          <p:spPr>
            <a:xfrm>
              <a:off x="4507293" y="5213671"/>
              <a:ext cx="525288" cy="186653"/>
            </a:xfrm>
            <a:prstGeom prst="rect">
              <a:avLst/>
            </a:prstGeom>
          </p:spPr>
        </p:pic>
        <p:grpSp>
          <p:nvGrpSpPr>
            <p:cNvPr id="174" name="Group 173">
              <a:extLst>
                <a:ext uri="{FF2B5EF4-FFF2-40B4-BE49-F238E27FC236}">
                  <a16:creationId xmlns:a16="http://schemas.microsoft.com/office/drawing/2014/main" id="{3FD3AE76-D506-DF5A-24D8-4D245D61090B}"/>
                </a:ext>
              </a:extLst>
            </p:cNvPr>
            <p:cNvGrpSpPr/>
            <p:nvPr/>
          </p:nvGrpSpPr>
          <p:grpSpPr>
            <a:xfrm>
              <a:off x="3559543" y="4192019"/>
              <a:ext cx="1261695" cy="836746"/>
              <a:chOff x="4756640" y="4241601"/>
              <a:chExt cx="1475932" cy="1017698"/>
            </a:xfrm>
          </p:grpSpPr>
          <p:sp>
            <p:nvSpPr>
              <p:cNvPr id="175" name="Freeform 5">
                <a:extLst>
                  <a:ext uri="{FF2B5EF4-FFF2-40B4-BE49-F238E27FC236}">
                    <a16:creationId xmlns:a16="http://schemas.microsoft.com/office/drawing/2014/main" id="{7313BD77-7985-17BD-2EDF-D73A47FCDB7F}"/>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grpSp>
            <p:nvGrpSpPr>
              <p:cNvPr id="176" name="Group 175">
                <a:extLst>
                  <a:ext uri="{FF2B5EF4-FFF2-40B4-BE49-F238E27FC236}">
                    <a16:creationId xmlns:a16="http://schemas.microsoft.com/office/drawing/2014/main" id="{95879437-C820-F16C-7948-F0136BFECBEE}"/>
                  </a:ext>
                </a:extLst>
              </p:cNvPr>
              <p:cNvGrpSpPr/>
              <p:nvPr/>
            </p:nvGrpSpPr>
            <p:grpSpPr>
              <a:xfrm>
                <a:off x="4756640" y="4458537"/>
                <a:ext cx="817685" cy="696416"/>
                <a:chOff x="3037743" y="598714"/>
                <a:chExt cx="817685" cy="696416"/>
              </a:xfrm>
            </p:grpSpPr>
            <p:pic>
              <p:nvPicPr>
                <p:cNvPr id="181" name="Picture 180" descr="Icon&#10;&#10;Description automatically generated">
                  <a:extLst>
                    <a:ext uri="{FF2B5EF4-FFF2-40B4-BE49-F238E27FC236}">
                      <a16:creationId xmlns:a16="http://schemas.microsoft.com/office/drawing/2014/main" id="{9546AD80-4722-2336-8B00-819D2485B72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182" name="TextBox 181">
                  <a:extLst>
                    <a:ext uri="{FF2B5EF4-FFF2-40B4-BE49-F238E27FC236}">
                      <a16:creationId xmlns:a16="http://schemas.microsoft.com/office/drawing/2014/main" id="{48AF82E3-FD0E-4A59-07CF-6C6B688462DE}"/>
                    </a:ext>
                  </a:extLst>
                </p:cNvPr>
                <p:cNvSpPr txBox="1"/>
                <p:nvPr/>
              </p:nvSpPr>
              <p:spPr>
                <a:xfrm>
                  <a:off x="3037743" y="1033095"/>
                  <a:ext cx="817685" cy="2620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Teams sites</a:t>
                  </a:r>
                  <a:endParaRPr kumimoji="0" lang="en-NL" sz="800" b="0" i="0" u="none" strike="noStrike" kern="0" cap="none" spc="0" normalizeH="0" baseline="0" noProof="0">
                    <a:ln>
                      <a:noFill/>
                    </a:ln>
                    <a:solidFill>
                      <a:srgbClr val="000000"/>
                    </a:solidFill>
                    <a:effectLst/>
                    <a:uLnTx/>
                    <a:uFillTx/>
                  </a:endParaRPr>
                </a:p>
              </p:txBody>
            </p:sp>
          </p:grpSp>
          <p:grpSp>
            <p:nvGrpSpPr>
              <p:cNvPr id="177" name="Group 176">
                <a:extLst>
                  <a:ext uri="{FF2B5EF4-FFF2-40B4-BE49-F238E27FC236}">
                    <a16:creationId xmlns:a16="http://schemas.microsoft.com/office/drawing/2014/main" id="{0E95B574-CD50-DFD3-4B56-29F7DD980AFF}"/>
                  </a:ext>
                </a:extLst>
              </p:cNvPr>
              <p:cNvGrpSpPr/>
              <p:nvPr/>
            </p:nvGrpSpPr>
            <p:grpSpPr>
              <a:xfrm>
                <a:off x="5414887" y="4458537"/>
                <a:ext cx="817685" cy="800762"/>
                <a:chOff x="5985153" y="2209800"/>
                <a:chExt cx="817685" cy="800762"/>
              </a:xfrm>
            </p:grpSpPr>
            <p:pic>
              <p:nvPicPr>
                <p:cNvPr id="179" name="Picture 178" descr="Logo&#10;&#10;Description automatically generated">
                  <a:extLst>
                    <a:ext uri="{FF2B5EF4-FFF2-40B4-BE49-F238E27FC236}">
                      <a16:creationId xmlns:a16="http://schemas.microsoft.com/office/drawing/2014/main" id="{A763595A-D310-F404-B7C3-A7131861496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180" name="TextBox 179">
                  <a:extLst>
                    <a:ext uri="{FF2B5EF4-FFF2-40B4-BE49-F238E27FC236}">
                      <a16:creationId xmlns:a16="http://schemas.microsoft.com/office/drawing/2014/main" id="{F57E6C28-C88C-C29B-2C3F-0F7CC5D2654A}"/>
                    </a:ext>
                  </a:extLst>
                </p:cNvPr>
                <p:cNvSpPr txBox="1"/>
                <p:nvPr/>
              </p:nvSpPr>
              <p:spPr>
                <a:xfrm>
                  <a:off x="5985153" y="2636226"/>
                  <a:ext cx="817685" cy="37433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rPr>
                    <a:t>SharePoint Libraries</a:t>
                  </a:r>
                  <a:endParaRPr kumimoji="0" lang="en-NL" sz="700" b="0" i="0" u="none" strike="noStrike" kern="0" cap="none" spc="0" normalizeH="0" baseline="0" noProof="0">
                    <a:ln>
                      <a:noFill/>
                    </a:ln>
                    <a:solidFill>
                      <a:srgbClr val="000000"/>
                    </a:solidFill>
                    <a:effectLst/>
                    <a:uLnTx/>
                    <a:uFillTx/>
                  </a:endParaRPr>
                </a:p>
              </p:txBody>
            </p:sp>
          </p:grpSp>
          <p:sp>
            <p:nvSpPr>
              <p:cNvPr id="178" name="Rectangle: Rounded Corners 177">
                <a:extLst>
                  <a:ext uri="{FF2B5EF4-FFF2-40B4-BE49-F238E27FC236}">
                    <a16:creationId xmlns:a16="http://schemas.microsoft.com/office/drawing/2014/main" id="{32C4950A-B90F-A0DA-7AFF-22DA285576B9}"/>
                  </a:ext>
                </a:extLst>
              </p:cNvPr>
              <p:cNvSpPr/>
              <p:nvPr/>
            </p:nvSpPr>
            <p:spPr>
              <a:xfrm>
                <a:off x="4790573" y="4241601"/>
                <a:ext cx="1337957" cy="1011803"/>
              </a:xfrm>
              <a:prstGeom prst="roundRect">
                <a:avLst/>
              </a:prstGeom>
              <a:noFill/>
              <a:ln w="10795" cap="flat" cmpd="sng" algn="ctr">
                <a:solidFill>
                  <a:srgbClr val="000000">
                    <a:lumMod val="65000"/>
                    <a:lumOff val="35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srgbClr val="FFFFFF"/>
                  </a:solidFill>
                  <a:effectLst/>
                  <a:uLnTx/>
                  <a:uFillTx/>
                </a:endParaRPr>
              </a:p>
            </p:txBody>
          </p:sp>
        </p:grpSp>
      </p:grpSp>
      <p:grpSp>
        <p:nvGrpSpPr>
          <p:cNvPr id="185" name="Life Cycle Automation">
            <a:extLst>
              <a:ext uri="{FF2B5EF4-FFF2-40B4-BE49-F238E27FC236}">
                <a16:creationId xmlns:a16="http://schemas.microsoft.com/office/drawing/2014/main" id="{0C09249E-91EC-4A60-86A4-C20E309DBCC1}"/>
              </a:ext>
            </a:extLst>
          </p:cNvPr>
          <p:cNvGrpSpPr/>
          <p:nvPr/>
        </p:nvGrpSpPr>
        <p:grpSpPr>
          <a:xfrm>
            <a:off x="504364" y="1084932"/>
            <a:ext cx="11297265" cy="1107027"/>
            <a:chOff x="451612" y="1137684"/>
            <a:chExt cx="11297265" cy="1107027"/>
          </a:xfrm>
        </p:grpSpPr>
        <p:grpSp>
          <p:nvGrpSpPr>
            <p:cNvPr id="186" name="Group 185">
              <a:extLst>
                <a:ext uri="{FF2B5EF4-FFF2-40B4-BE49-F238E27FC236}">
                  <a16:creationId xmlns:a16="http://schemas.microsoft.com/office/drawing/2014/main" id="{C73DF087-DFEF-DD93-9D64-4D7BFD1C4C34}"/>
                </a:ext>
              </a:extLst>
            </p:cNvPr>
            <p:cNvGrpSpPr/>
            <p:nvPr/>
          </p:nvGrpSpPr>
          <p:grpSpPr>
            <a:xfrm>
              <a:off x="451612" y="1137684"/>
              <a:ext cx="11297265" cy="942687"/>
              <a:chOff x="451612" y="5654089"/>
              <a:chExt cx="11297265" cy="942687"/>
            </a:xfrm>
          </p:grpSpPr>
          <p:grpSp>
            <p:nvGrpSpPr>
              <p:cNvPr id="190" name="Group 189">
                <a:extLst>
                  <a:ext uri="{FF2B5EF4-FFF2-40B4-BE49-F238E27FC236}">
                    <a16:creationId xmlns:a16="http://schemas.microsoft.com/office/drawing/2014/main" id="{22FFAACD-EF3A-C3FA-D160-7E095FA94B81}"/>
                  </a:ext>
                </a:extLst>
              </p:cNvPr>
              <p:cNvGrpSpPr/>
              <p:nvPr/>
            </p:nvGrpSpPr>
            <p:grpSpPr>
              <a:xfrm>
                <a:off x="585217" y="5654089"/>
                <a:ext cx="11021566" cy="905619"/>
                <a:chOff x="585217" y="5654089"/>
                <a:chExt cx="11021566" cy="905619"/>
              </a:xfrm>
            </p:grpSpPr>
            <p:sp>
              <p:nvSpPr>
                <p:cNvPr id="192" name="Rectangle: Rounded Corners 191">
                  <a:extLst>
                    <a:ext uri="{FF2B5EF4-FFF2-40B4-BE49-F238E27FC236}">
                      <a16:creationId xmlns:a16="http://schemas.microsoft.com/office/drawing/2014/main" id="{72EC7444-6309-75E8-540F-FCDBF5A09968}"/>
                    </a:ext>
                  </a:extLst>
                </p:cNvPr>
                <p:cNvSpPr/>
                <p:nvPr/>
              </p:nvSpPr>
              <p:spPr bwMode="auto">
                <a:xfrm>
                  <a:off x="585217" y="5987831"/>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93" name="Oval 192">
                  <a:extLst>
                    <a:ext uri="{FF2B5EF4-FFF2-40B4-BE49-F238E27FC236}">
                      <a16:creationId xmlns:a16="http://schemas.microsoft.com/office/drawing/2014/main" id="{FF35DF5A-2818-9E3D-9C86-4B5E270E2EB4}"/>
                    </a:ext>
                  </a:extLst>
                </p:cNvPr>
                <p:cNvSpPr/>
                <p:nvPr/>
              </p:nvSpPr>
              <p:spPr bwMode="auto">
                <a:xfrm>
                  <a:off x="5085337" y="5654089"/>
                  <a:ext cx="2021326"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grpSp>
          <p:sp>
            <p:nvSpPr>
              <p:cNvPr id="191" name="Rectangle 190">
                <a:extLst>
                  <a:ext uri="{FF2B5EF4-FFF2-40B4-BE49-F238E27FC236}">
                    <a16:creationId xmlns:a16="http://schemas.microsoft.com/office/drawing/2014/main" id="{7729DD4F-5EB8-9DCE-3C8A-0E5D69B53379}"/>
                  </a:ext>
                </a:extLst>
              </p:cNvPr>
              <p:cNvSpPr/>
              <p:nvPr/>
            </p:nvSpPr>
            <p:spPr bwMode="auto">
              <a:xfrm>
                <a:off x="451612" y="6366520"/>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78129E31-F682-CC85-99A2-A23746587CDA}"/>
                </a:ext>
              </a:extLst>
            </p:cNvPr>
            <p:cNvGrpSpPr>
              <a:grpSpLocks noChangeAspect="1"/>
            </p:cNvGrpSpPr>
            <p:nvPr/>
          </p:nvGrpSpPr>
          <p:grpSpPr>
            <a:xfrm>
              <a:off x="5835655" y="1704711"/>
              <a:ext cx="500933" cy="540000"/>
              <a:chOff x="2184645" y="4381082"/>
              <a:chExt cx="1142167" cy="1198871"/>
            </a:xfrm>
          </p:grpSpPr>
          <p:pic>
            <p:nvPicPr>
              <p:cNvPr id="188" name="Picture 187">
                <a:extLst>
                  <a:ext uri="{FF2B5EF4-FFF2-40B4-BE49-F238E27FC236}">
                    <a16:creationId xmlns:a16="http://schemas.microsoft.com/office/drawing/2014/main" id="{AA3F0B32-E7DF-7868-9955-F3D438B6272F}"/>
                  </a:ext>
                </a:extLst>
              </p:cNvPr>
              <p:cNvPicPr>
                <a:picLocks noChangeAspect="1"/>
              </p:cNvPicPr>
              <p:nvPr/>
            </p:nvPicPr>
            <p:blipFill>
              <a:blip r:embed="rId20">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2482605" y="4758565"/>
                <a:ext cx="546246" cy="439926"/>
              </a:xfrm>
              <a:prstGeom prst="rect">
                <a:avLst/>
              </a:prstGeom>
            </p:spPr>
          </p:pic>
          <p:pic>
            <p:nvPicPr>
              <p:cNvPr id="189" name="Picture 188">
                <a:extLst>
                  <a:ext uri="{FF2B5EF4-FFF2-40B4-BE49-F238E27FC236}">
                    <a16:creationId xmlns:a16="http://schemas.microsoft.com/office/drawing/2014/main" id="{863AA570-F6DE-6C85-28D6-08F0632AA854}"/>
                  </a:ext>
                </a:extLst>
              </p:cNvPr>
              <p:cNvPicPr>
                <a:picLocks noChangeAspect="1"/>
              </p:cNvPicPr>
              <p:nvPr/>
            </p:nvPicPr>
            <p:blipFill>
              <a:blip r:embed="rId21">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2184645" y="4381082"/>
                <a:ext cx="1142167" cy="1198871"/>
              </a:xfrm>
              <a:prstGeom prst="rect">
                <a:avLst/>
              </a:prstGeom>
            </p:spPr>
          </p:pic>
        </p:grpSp>
      </p:grpSp>
      <p:grpSp>
        <p:nvGrpSpPr>
          <p:cNvPr id="194" name="User">
            <a:extLst>
              <a:ext uri="{FF2B5EF4-FFF2-40B4-BE49-F238E27FC236}">
                <a16:creationId xmlns:a16="http://schemas.microsoft.com/office/drawing/2014/main" id="{BBDDC636-A8D4-4C8C-82EB-16D0ECF7242E}"/>
              </a:ext>
            </a:extLst>
          </p:cNvPr>
          <p:cNvGrpSpPr/>
          <p:nvPr/>
        </p:nvGrpSpPr>
        <p:grpSpPr>
          <a:xfrm>
            <a:off x="777167" y="1545930"/>
            <a:ext cx="931723" cy="1008348"/>
            <a:chOff x="683544" y="4160256"/>
            <a:chExt cx="931723" cy="1008348"/>
          </a:xfrm>
        </p:grpSpPr>
        <p:pic>
          <p:nvPicPr>
            <p:cNvPr id="195" name="Picture 194">
              <a:extLst>
                <a:ext uri="{FF2B5EF4-FFF2-40B4-BE49-F238E27FC236}">
                  <a16:creationId xmlns:a16="http://schemas.microsoft.com/office/drawing/2014/main" id="{B3218BFF-72EC-6E61-3524-E172AF1296B2}"/>
                </a:ext>
              </a:extLst>
            </p:cNvPr>
            <p:cNvPicPr>
              <a:picLocks noChangeAspect="1"/>
            </p:cNvPicPr>
            <p:nvPr/>
          </p:nvPicPr>
          <p:blipFill>
            <a:blip r:embed="rId5"/>
            <a:stretch>
              <a:fillRect/>
            </a:stretch>
          </p:blipFill>
          <p:spPr>
            <a:xfrm>
              <a:off x="683544" y="4160256"/>
              <a:ext cx="931723" cy="931723"/>
            </a:xfrm>
            <a:prstGeom prst="rect">
              <a:avLst/>
            </a:prstGeom>
          </p:spPr>
        </p:pic>
        <p:sp>
          <p:nvSpPr>
            <p:cNvPr id="196" name="Oval 195">
              <a:extLst>
                <a:ext uri="{FF2B5EF4-FFF2-40B4-BE49-F238E27FC236}">
                  <a16:creationId xmlns:a16="http://schemas.microsoft.com/office/drawing/2014/main" id="{16A226B4-25B9-B766-422C-8141C5A5CE37}"/>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197" name="Graphic 196" descr="Checkmark with solid fill">
              <a:extLst>
                <a:ext uri="{FF2B5EF4-FFF2-40B4-BE49-F238E27FC236}">
                  <a16:creationId xmlns:a16="http://schemas.microsoft.com/office/drawing/2014/main" id="{B0623D41-64AF-8BA4-3BAB-3A4917C1040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8197" y="4842719"/>
              <a:ext cx="287721" cy="287721"/>
            </a:xfrm>
            <a:prstGeom prst="rect">
              <a:avLst/>
            </a:prstGeom>
          </p:spPr>
        </p:pic>
      </p:grpSp>
      <p:grpSp>
        <p:nvGrpSpPr>
          <p:cNvPr id="198" name="Apps">
            <a:extLst>
              <a:ext uri="{FF2B5EF4-FFF2-40B4-BE49-F238E27FC236}">
                <a16:creationId xmlns:a16="http://schemas.microsoft.com/office/drawing/2014/main" id="{601595BD-E244-4CE6-EC19-5CCA48636653}"/>
              </a:ext>
            </a:extLst>
          </p:cNvPr>
          <p:cNvGrpSpPr/>
          <p:nvPr/>
        </p:nvGrpSpPr>
        <p:grpSpPr>
          <a:xfrm>
            <a:off x="884772" y="4099858"/>
            <a:ext cx="2394284" cy="2207795"/>
            <a:chOff x="3753853" y="3272588"/>
            <a:chExt cx="2394284" cy="2207795"/>
          </a:xfrm>
        </p:grpSpPr>
        <p:grpSp>
          <p:nvGrpSpPr>
            <p:cNvPr id="199" name="Group 198">
              <a:extLst>
                <a:ext uri="{FF2B5EF4-FFF2-40B4-BE49-F238E27FC236}">
                  <a16:creationId xmlns:a16="http://schemas.microsoft.com/office/drawing/2014/main" id="{369F06D4-1724-9855-B6D2-C9EBAE1A6995}"/>
                </a:ext>
              </a:extLst>
            </p:cNvPr>
            <p:cNvGrpSpPr/>
            <p:nvPr/>
          </p:nvGrpSpPr>
          <p:grpSpPr>
            <a:xfrm>
              <a:off x="3836101" y="4300798"/>
              <a:ext cx="2225842" cy="1008838"/>
              <a:chOff x="6827921" y="5454591"/>
              <a:chExt cx="2225842" cy="1008838"/>
            </a:xfrm>
          </p:grpSpPr>
          <p:sp>
            <p:nvSpPr>
              <p:cNvPr id="210" name="Text">
                <a:extLst>
                  <a:ext uri="{FF2B5EF4-FFF2-40B4-BE49-F238E27FC236}">
                    <a16:creationId xmlns:a16="http://schemas.microsoft.com/office/drawing/2014/main" id="{EA3E69C8-C099-CE90-07BB-533E96695884}"/>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On-premises apps</a:t>
                </a:r>
              </a:p>
            </p:txBody>
          </p:sp>
          <p:pic>
            <p:nvPicPr>
              <p:cNvPr id="211" name="Picture 210">
                <a:extLst>
                  <a:ext uri="{FF2B5EF4-FFF2-40B4-BE49-F238E27FC236}">
                    <a16:creationId xmlns:a16="http://schemas.microsoft.com/office/drawing/2014/main" id="{BD19E2D1-F0EA-C71A-7248-122514163C24}"/>
                  </a:ext>
                </a:extLst>
              </p:cNvPr>
              <p:cNvPicPr>
                <a:picLocks noChangeAspect="1"/>
              </p:cNvPicPr>
              <p:nvPr/>
            </p:nvPicPr>
            <p:blipFill>
              <a:blip r:embed="rId24"/>
              <a:stretch>
                <a:fillRect/>
              </a:stretch>
            </p:blipFill>
            <p:spPr>
              <a:xfrm>
                <a:off x="7615648" y="5581637"/>
                <a:ext cx="685031" cy="214630"/>
              </a:xfrm>
              <a:prstGeom prst="rect">
                <a:avLst/>
              </a:prstGeom>
            </p:spPr>
          </p:pic>
          <p:pic>
            <p:nvPicPr>
              <p:cNvPr id="212" name="Picture 211">
                <a:extLst>
                  <a:ext uri="{FF2B5EF4-FFF2-40B4-BE49-F238E27FC236}">
                    <a16:creationId xmlns:a16="http://schemas.microsoft.com/office/drawing/2014/main" id="{F396CBDF-25CA-0BD3-C311-FD142FC537E5}"/>
                  </a:ext>
                </a:extLst>
              </p:cNvPr>
              <p:cNvPicPr>
                <a:picLocks noChangeAspect="1"/>
              </p:cNvPicPr>
              <p:nvPr/>
            </p:nvPicPr>
            <p:blipFill>
              <a:blip r:embed="rId25"/>
              <a:stretch>
                <a:fillRect/>
              </a:stretch>
            </p:blipFill>
            <p:spPr>
              <a:xfrm>
                <a:off x="8350227" y="5595574"/>
                <a:ext cx="506984" cy="199133"/>
              </a:xfrm>
              <a:prstGeom prst="rect">
                <a:avLst/>
              </a:prstGeom>
            </p:spPr>
          </p:pic>
          <p:pic>
            <p:nvPicPr>
              <p:cNvPr id="213" name="Picture 212">
                <a:extLst>
                  <a:ext uri="{FF2B5EF4-FFF2-40B4-BE49-F238E27FC236}">
                    <a16:creationId xmlns:a16="http://schemas.microsoft.com/office/drawing/2014/main" id="{B718CC9F-CDEC-1E60-2854-FC934ED76FA4}"/>
                  </a:ext>
                </a:extLst>
              </p:cNvPr>
              <p:cNvPicPr>
                <a:picLocks noChangeAspect="1"/>
              </p:cNvPicPr>
              <p:nvPr/>
            </p:nvPicPr>
            <p:blipFill>
              <a:blip r:embed="rId26"/>
              <a:stretch>
                <a:fillRect/>
              </a:stretch>
            </p:blipFill>
            <p:spPr>
              <a:xfrm>
                <a:off x="8608639" y="5849804"/>
                <a:ext cx="190234" cy="251448"/>
              </a:xfrm>
              <a:prstGeom prst="rect">
                <a:avLst/>
              </a:prstGeom>
            </p:spPr>
          </p:pic>
          <p:grpSp>
            <p:nvGrpSpPr>
              <p:cNvPr id="214" name="Group 213">
                <a:extLst>
                  <a:ext uri="{FF2B5EF4-FFF2-40B4-BE49-F238E27FC236}">
                    <a16:creationId xmlns:a16="http://schemas.microsoft.com/office/drawing/2014/main" id="{204BC476-B473-7D30-E18F-6F4F3657D0E4}"/>
                  </a:ext>
                </a:extLst>
              </p:cNvPr>
              <p:cNvGrpSpPr/>
              <p:nvPr/>
            </p:nvGrpSpPr>
            <p:grpSpPr>
              <a:xfrm>
                <a:off x="6976330" y="5614696"/>
                <a:ext cx="1575973" cy="571189"/>
                <a:chOff x="8048636" y="5531519"/>
                <a:chExt cx="2707409" cy="832751"/>
              </a:xfrm>
            </p:grpSpPr>
            <p:grpSp>
              <p:nvGrpSpPr>
                <p:cNvPr id="216" name="Group 215">
                  <a:extLst>
                    <a:ext uri="{FF2B5EF4-FFF2-40B4-BE49-F238E27FC236}">
                      <a16:creationId xmlns:a16="http://schemas.microsoft.com/office/drawing/2014/main" id="{5C608585-900E-5C97-006B-773E77476F20}"/>
                    </a:ext>
                  </a:extLst>
                </p:cNvPr>
                <p:cNvGrpSpPr/>
                <p:nvPr/>
              </p:nvGrpSpPr>
              <p:grpSpPr>
                <a:xfrm>
                  <a:off x="9201553" y="5864162"/>
                  <a:ext cx="1554492" cy="460029"/>
                  <a:chOff x="8464217" y="5823421"/>
                  <a:chExt cx="1554492" cy="460029"/>
                </a:xfrm>
              </p:grpSpPr>
              <p:pic>
                <p:nvPicPr>
                  <p:cNvPr id="227" name="Picture 226">
                    <a:extLst>
                      <a:ext uri="{FF2B5EF4-FFF2-40B4-BE49-F238E27FC236}">
                        <a16:creationId xmlns:a16="http://schemas.microsoft.com/office/drawing/2014/main" id="{CA255A2F-0E1A-A502-4B70-4024D3F65302}"/>
                      </a:ext>
                    </a:extLst>
                  </p:cNvPr>
                  <p:cNvPicPr>
                    <a:picLocks noChangeAspect="1"/>
                  </p:cNvPicPr>
                  <p:nvPr/>
                </p:nvPicPr>
                <p:blipFill>
                  <a:blip r:embed="rId27"/>
                  <a:stretch>
                    <a:fillRect/>
                  </a:stretch>
                </p:blipFill>
                <p:spPr>
                  <a:xfrm>
                    <a:off x="9059033" y="5863341"/>
                    <a:ext cx="380189" cy="380189"/>
                  </a:xfrm>
                  <a:prstGeom prst="rect">
                    <a:avLst/>
                  </a:prstGeom>
                </p:spPr>
              </p:pic>
              <p:pic>
                <p:nvPicPr>
                  <p:cNvPr id="228" name="Picture 227">
                    <a:extLst>
                      <a:ext uri="{FF2B5EF4-FFF2-40B4-BE49-F238E27FC236}">
                        <a16:creationId xmlns:a16="http://schemas.microsoft.com/office/drawing/2014/main" id="{FFD0BFFC-54F0-F192-30B7-BCA4D9CB9663}"/>
                      </a:ext>
                    </a:extLst>
                  </p:cNvPr>
                  <p:cNvPicPr>
                    <a:picLocks noChangeAspect="1"/>
                  </p:cNvPicPr>
                  <p:nvPr/>
                </p:nvPicPr>
                <p:blipFill>
                  <a:blip r:embed="rId28"/>
                  <a:stretch>
                    <a:fillRect/>
                  </a:stretch>
                </p:blipFill>
                <p:spPr>
                  <a:xfrm>
                    <a:off x="9558680" y="5823421"/>
                    <a:ext cx="460029" cy="460029"/>
                  </a:xfrm>
                  <a:prstGeom prst="rect">
                    <a:avLst/>
                  </a:prstGeom>
                </p:spPr>
              </p:pic>
              <p:pic>
                <p:nvPicPr>
                  <p:cNvPr id="229" name="Picture 228">
                    <a:extLst>
                      <a:ext uri="{FF2B5EF4-FFF2-40B4-BE49-F238E27FC236}">
                        <a16:creationId xmlns:a16="http://schemas.microsoft.com/office/drawing/2014/main" id="{EAEC0223-C64C-B456-22D6-F90AAEA97121}"/>
                      </a:ext>
                    </a:extLst>
                  </p:cNvPr>
                  <p:cNvPicPr>
                    <a:picLocks noChangeAspect="1"/>
                  </p:cNvPicPr>
                  <p:nvPr/>
                </p:nvPicPr>
                <p:blipFill>
                  <a:blip r:embed="rId29"/>
                  <a:stretch>
                    <a:fillRect/>
                  </a:stretch>
                </p:blipFill>
                <p:spPr>
                  <a:xfrm>
                    <a:off x="8464217" y="5844331"/>
                    <a:ext cx="418208" cy="418208"/>
                  </a:xfrm>
                  <a:prstGeom prst="rect">
                    <a:avLst/>
                  </a:prstGeom>
                </p:spPr>
              </p:pic>
            </p:grpSp>
            <p:grpSp>
              <p:nvGrpSpPr>
                <p:cNvPr id="217" name="Group 216">
                  <a:extLst>
                    <a:ext uri="{FF2B5EF4-FFF2-40B4-BE49-F238E27FC236}">
                      <a16:creationId xmlns:a16="http://schemas.microsoft.com/office/drawing/2014/main" id="{B8115DE6-0A94-A4B2-2C91-5EC55AAB6BE9}"/>
                    </a:ext>
                  </a:extLst>
                </p:cNvPr>
                <p:cNvGrpSpPr/>
                <p:nvPr/>
              </p:nvGrpSpPr>
              <p:grpSpPr>
                <a:xfrm>
                  <a:off x="8482655" y="5531519"/>
                  <a:ext cx="460390" cy="792672"/>
                  <a:chOff x="3646687" y="3854979"/>
                  <a:chExt cx="1613270" cy="2525119"/>
                </a:xfrm>
              </p:grpSpPr>
              <p:pic>
                <p:nvPicPr>
                  <p:cNvPr id="219" name="Picture 88">
                    <a:extLst>
                      <a:ext uri="{FF2B5EF4-FFF2-40B4-BE49-F238E27FC236}">
                        <a16:creationId xmlns:a16="http://schemas.microsoft.com/office/drawing/2014/main" id="{D7D66000-B9D5-6F38-4FF6-EB54E67D5D23}"/>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646687" y="3854979"/>
                    <a:ext cx="1613270" cy="2525119"/>
                  </a:xfrm>
                  <a:prstGeom prst="rect">
                    <a:avLst/>
                  </a:prstGeom>
                </p:spPr>
              </p:pic>
              <p:sp>
                <p:nvSpPr>
                  <p:cNvPr id="220" name="Rectangle 219">
                    <a:extLst>
                      <a:ext uri="{FF2B5EF4-FFF2-40B4-BE49-F238E27FC236}">
                        <a16:creationId xmlns:a16="http://schemas.microsoft.com/office/drawing/2014/main" id="{AF3A539C-82D1-2DA1-5BE2-CE47AC72EB1B}"/>
                      </a:ext>
                    </a:extLst>
                  </p:cNvPr>
                  <p:cNvSpPr/>
                  <p:nvPr/>
                </p:nvSpPr>
                <p:spPr bwMode="auto">
                  <a:xfrm>
                    <a:off x="4110863" y="469101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0E09445D-56BC-BE16-7A9D-6F464CA9B682}"/>
                      </a:ext>
                    </a:extLst>
                  </p:cNvPr>
                  <p:cNvSpPr/>
                  <p:nvPr/>
                </p:nvSpPr>
                <p:spPr bwMode="auto">
                  <a:xfrm>
                    <a:off x="4110863" y="4878286"/>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a:extLst>
                      <a:ext uri="{FF2B5EF4-FFF2-40B4-BE49-F238E27FC236}">
                        <a16:creationId xmlns:a16="http://schemas.microsoft.com/office/drawing/2014/main" id="{B9FAD416-FC38-7309-85A3-9AAF53EE7421}"/>
                      </a:ext>
                    </a:extLst>
                  </p:cNvPr>
                  <p:cNvSpPr/>
                  <p:nvPr/>
                </p:nvSpPr>
                <p:spPr bwMode="auto">
                  <a:xfrm>
                    <a:off x="4110863" y="5065553"/>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C98B18C9-C4E1-C82E-2CBE-D76B33360500}"/>
                      </a:ext>
                    </a:extLst>
                  </p:cNvPr>
                  <p:cNvSpPr/>
                  <p:nvPr/>
                </p:nvSpPr>
                <p:spPr bwMode="auto">
                  <a:xfrm>
                    <a:off x="4110863" y="5252830"/>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0C18AFB8-9CAB-6258-79B0-FED06D437333}"/>
                      </a:ext>
                    </a:extLst>
                  </p:cNvPr>
                  <p:cNvSpPr/>
                  <p:nvPr/>
                </p:nvSpPr>
                <p:spPr bwMode="auto">
                  <a:xfrm>
                    <a:off x="4110866" y="5440094"/>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B45D4EC6-E1BC-BD28-4CAF-BF2419379ACE}"/>
                      </a:ext>
                    </a:extLst>
                  </p:cNvPr>
                  <p:cNvSpPr/>
                  <p:nvPr/>
                </p:nvSpPr>
                <p:spPr bwMode="auto">
                  <a:xfrm>
                    <a:off x="4110863" y="5627365"/>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0FE67074-9636-F6D9-ED30-44F4D58052E2}"/>
                      </a:ext>
                    </a:extLst>
                  </p:cNvPr>
                  <p:cNvSpPr/>
                  <p:nvPr/>
                </p:nvSpPr>
                <p:spPr bwMode="auto">
                  <a:xfrm>
                    <a:off x="4110859" y="581464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grpSp>
            <p:pic>
              <p:nvPicPr>
                <p:cNvPr id="218" name="Picture 217">
                  <a:extLst>
                    <a:ext uri="{FF2B5EF4-FFF2-40B4-BE49-F238E27FC236}">
                      <a16:creationId xmlns:a16="http://schemas.microsoft.com/office/drawing/2014/main" id="{DDC41931-DB92-05CB-9ED4-ACADEAE57793}"/>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215" name="Rectangle: Rounded Corners 214">
                <a:extLst>
                  <a:ext uri="{FF2B5EF4-FFF2-40B4-BE49-F238E27FC236}">
                    <a16:creationId xmlns:a16="http://schemas.microsoft.com/office/drawing/2014/main" id="{0709F298-7843-D7E1-793C-9367167CBE60}"/>
                  </a:ext>
                </a:extLst>
              </p:cNvPr>
              <p:cNvSpPr/>
              <p:nvPr/>
            </p:nvSpPr>
            <p:spPr bwMode="auto">
              <a:xfrm>
                <a:off x="6827921" y="5454591"/>
                <a:ext cx="2225842" cy="1008838"/>
              </a:xfrm>
              <a:prstGeom prst="roundRect">
                <a:avLst/>
              </a:prstGeom>
              <a:noFill/>
              <a:ln w="9525" cap="flat" cmpd="sng" algn="ctr">
                <a:solidFill>
                  <a:srgbClr val="243A5E"/>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FB066956-F2A5-4E01-AA39-59C8BAEB3165}"/>
                </a:ext>
              </a:extLst>
            </p:cNvPr>
            <p:cNvGrpSpPr/>
            <p:nvPr/>
          </p:nvGrpSpPr>
          <p:grpSpPr>
            <a:xfrm>
              <a:off x="4036645" y="3384727"/>
              <a:ext cx="1824754" cy="870608"/>
              <a:chOff x="4036645" y="3384727"/>
              <a:chExt cx="1824754" cy="870608"/>
            </a:xfrm>
          </p:grpSpPr>
          <p:sp>
            <p:nvSpPr>
              <p:cNvPr id="202" name="Freeform 13" title="Icon of a cloud">
                <a:extLst>
                  <a:ext uri="{FF2B5EF4-FFF2-40B4-BE49-F238E27FC236}">
                    <a16:creationId xmlns:a16="http://schemas.microsoft.com/office/drawing/2014/main" id="{35B4FA37-A50C-DF90-9B20-8BF9A86070E5}"/>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0795" cap="flat" cmpd="sng" algn="ctr">
                <a:solidFill>
                  <a:srgbClr val="243A5E"/>
                </a:solidFill>
                <a:prstDash val="dash"/>
                <a:headEnd type="none" w="med" len="med"/>
                <a:tailEnd type="none" w="med" len="med"/>
              </a:ln>
              <a:effectLst>
                <a:outerShdw blurRad="254000" dist="50800" dir="2700000" algn="ctr" rotWithShape="0">
                  <a:prstClr val="black">
                    <a:alpha val="25000"/>
                  </a:prstClr>
                </a:outerShdw>
              </a:effectLst>
            </p:spPr>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03" name="Group 202">
                <a:extLst>
                  <a:ext uri="{FF2B5EF4-FFF2-40B4-BE49-F238E27FC236}">
                    <a16:creationId xmlns:a16="http://schemas.microsoft.com/office/drawing/2014/main" id="{DBEA05F2-6482-AEEC-2648-B41209CF7E09}"/>
                  </a:ext>
                </a:extLst>
              </p:cNvPr>
              <p:cNvGrpSpPr/>
              <p:nvPr/>
            </p:nvGrpSpPr>
            <p:grpSpPr>
              <a:xfrm>
                <a:off x="4354340" y="3564685"/>
                <a:ext cx="1050308" cy="492786"/>
                <a:chOff x="10073570" y="2225595"/>
                <a:chExt cx="1557441" cy="730724"/>
              </a:xfrm>
            </p:grpSpPr>
            <p:pic>
              <p:nvPicPr>
                <p:cNvPr id="205" name="Graphic 7">
                  <a:extLst>
                    <a:ext uri="{FF2B5EF4-FFF2-40B4-BE49-F238E27FC236}">
                      <a16:creationId xmlns:a16="http://schemas.microsoft.com/office/drawing/2014/main" id="{14A0439D-CA1F-1184-E589-4428D913C00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073570" y="2588144"/>
                  <a:ext cx="335956" cy="335956"/>
                </a:xfrm>
                <a:prstGeom prst="rect">
                  <a:avLst/>
                </a:prstGeom>
              </p:spPr>
            </p:pic>
            <p:pic>
              <p:nvPicPr>
                <p:cNvPr id="206" name="Picture 205">
                  <a:extLst>
                    <a:ext uri="{FF2B5EF4-FFF2-40B4-BE49-F238E27FC236}">
                      <a16:creationId xmlns:a16="http://schemas.microsoft.com/office/drawing/2014/main" id="{5C48404C-03B1-454C-0B47-77F5A1334E5F}"/>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07" name="Picture 206" descr="Tips: Working with Date and Time in servicenow REST API using PowerShell –  Chen V PowerShell Blog">
                  <a:extLst>
                    <a:ext uri="{FF2B5EF4-FFF2-40B4-BE49-F238E27FC236}">
                      <a16:creationId xmlns:a16="http://schemas.microsoft.com/office/drawing/2014/main" id="{80CA56C3-F0B3-3809-A570-A1DE8A5BA2DC}"/>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07" descr="Zoom Video Conferencing - Shining Waters">
                  <a:extLst>
                    <a:ext uri="{FF2B5EF4-FFF2-40B4-BE49-F238E27FC236}">
                      <a16:creationId xmlns:a16="http://schemas.microsoft.com/office/drawing/2014/main" id="{DD85E400-28CF-9675-7DCB-0D68FD4E62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08" descr="Icon request: facebook-workplace · Issue #10185 · FortAwesome/Font-Awesome  · GitHub">
                  <a:extLst>
                    <a:ext uri="{FF2B5EF4-FFF2-40B4-BE49-F238E27FC236}">
                      <a16:creationId xmlns:a16="http://schemas.microsoft.com/office/drawing/2014/main" id="{5CB8A2F5-0525-C74F-30A2-95C2555D56A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04" name="Text">
                <a:extLst>
                  <a:ext uri="{FF2B5EF4-FFF2-40B4-BE49-F238E27FC236}">
                    <a16:creationId xmlns:a16="http://schemas.microsoft.com/office/drawing/2014/main" id="{A9C3C97A-A1A1-D5AF-132C-9720067EF5AD}"/>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SaaS apps</a:t>
                </a:r>
              </a:p>
            </p:txBody>
          </p:sp>
        </p:grpSp>
        <p:sp>
          <p:nvSpPr>
            <p:cNvPr id="201" name="Rectangle: Rounded Corners 200">
              <a:extLst>
                <a:ext uri="{FF2B5EF4-FFF2-40B4-BE49-F238E27FC236}">
                  <a16:creationId xmlns:a16="http://schemas.microsoft.com/office/drawing/2014/main" id="{126A64E1-714E-7DD8-BA01-CE53104D8ACB}"/>
                </a:ext>
              </a:extLst>
            </p:cNvPr>
            <p:cNvSpPr/>
            <p:nvPr/>
          </p:nvSpPr>
          <p:spPr bwMode="auto">
            <a:xfrm>
              <a:off x="3753853" y="3272588"/>
              <a:ext cx="2394284" cy="2207795"/>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230" name="Task: Automate access">
            <a:extLst>
              <a:ext uri="{FF2B5EF4-FFF2-40B4-BE49-F238E27FC236}">
                <a16:creationId xmlns:a16="http://schemas.microsoft.com/office/drawing/2014/main" id="{2C65BDBF-86E3-A577-D629-E4C57ABBB09D}"/>
              </a:ext>
            </a:extLst>
          </p:cNvPr>
          <p:cNvGrpSpPr/>
          <p:nvPr/>
        </p:nvGrpSpPr>
        <p:grpSpPr>
          <a:xfrm>
            <a:off x="182621" y="2652638"/>
            <a:ext cx="2919060" cy="1460232"/>
            <a:chOff x="129869" y="2705390"/>
            <a:chExt cx="2919060" cy="1460232"/>
          </a:xfrm>
        </p:grpSpPr>
        <p:cxnSp>
          <p:nvCxnSpPr>
            <p:cNvPr id="231" name="Connector: Curved 230">
              <a:extLst>
                <a:ext uri="{FF2B5EF4-FFF2-40B4-BE49-F238E27FC236}">
                  <a16:creationId xmlns:a16="http://schemas.microsoft.com/office/drawing/2014/main" id="{FAB6706A-A468-D96F-DF2B-9F9A184F4FDF}"/>
                </a:ext>
              </a:extLst>
            </p:cNvPr>
            <p:cNvCxnSpPr>
              <a:cxnSpLocks/>
              <a:endCxn id="201" idx="0"/>
            </p:cNvCxnSpPr>
            <p:nvPr/>
          </p:nvCxnSpPr>
          <p:spPr>
            <a:xfrm rot="5400000">
              <a:off x="1817634" y="2921315"/>
              <a:ext cx="1447219" cy="1015370"/>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2" name="TextBox 231">
              <a:extLst>
                <a:ext uri="{FF2B5EF4-FFF2-40B4-BE49-F238E27FC236}">
                  <a16:creationId xmlns:a16="http://schemas.microsoft.com/office/drawing/2014/main" id="{36340B51-90CF-1620-0DFF-9B564657820C}"/>
                </a:ext>
              </a:extLst>
            </p:cNvPr>
            <p:cNvSpPr txBox="1"/>
            <p:nvPr/>
          </p:nvSpPr>
          <p:spPr>
            <a:xfrm>
              <a:off x="129869" y="3703957"/>
              <a:ext cx="2239221" cy="461665"/>
            </a:xfrm>
            <a:prstGeom prst="rect">
              <a:avLst/>
            </a:prstGeom>
            <a:noFill/>
          </p:spPr>
          <p:txBody>
            <a:bodyPr wrap="square">
              <a:spAutoFit/>
            </a:bodyPr>
            <a:lstStyle/>
            <a:p>
              <a:pPr>
                <a:defRPr/>
              </a:pPr>
              <a:r>
                <a:rPr lang="en-US" sz="1200" kern="0">
                  <a:solidFill>
                    <a:srgbClr val="000000"/>
                  </a:solidFill>
                  <a:latin typeface="Segoe UI Semibold"/>
                </a:rPr>
                <a:t>Automate the granting of access rights to resources</a:t>
              </a:r>
            </a:p>
          </p:txBody>
        </p:sp>
      </p:grpSp>
      <p:grpSp>
        <p:nvGrpSpPr>
          <p:cNvPr id="233" name="Task: Self Service">
            <a:extLst>
              <a:ext uri="{FF2B5EF4-FFF2-40B4-BE49-F238E27FC236}">
                <a16:creationId xmlns:a16="http://schemas.microsoft.com/office/drawing/2014/main" id="{A3E250BA-F988-69F6-BD57-8FDA371D649E}"/>
              </a:ext>
            </a:extLst>
          </p:cNvPr>
          <p:cNvGrpSpPr/>
          <p:nvPr/>
        </p:nvGrpSpPr>
        <p:grpSpPr>
          <a:xfrm>
            <a:off x="3283452" y="2249761"/>
            <a:ext cx="2679560" cy="2953995"/>
            <a:chOff x="3230700" y="2302513"/>
            <a:chExt cx="2679560" cy="2953995"/>
          </a:xfrm>
        </p:grpSpPr>
        <p:cxnSp>
          <p:nvCxnSpPr>
            <p:cNvPr id="234" name="Connector: Curved 233">
              <a:extLst>
                <a:ext uri="{FF2B5EF4-FFF2-40B4-BE49-F238E27FC236}">
                  <a16:creationId xmlns:a16="http://schemas.microsoft.com/office/drawing/2014/main" id="{8983EEB6-370E-C36C-1135-223D69EA6FC6}"/>
                </a:ext>
              </a:extLst>
            </p:cNvPr>
            <p:cNvCxnSpPr>
              <a:stCxn id="201" idx="3"/>
              <a:endCxn id="170" idx="1"/>
            </p:cNvCxnSpPr>
            <p:nvPr/>
          </p:nvCxnSpPr>
          <p:spPr>
            <a:xfrm flipV="1">
              <a:off x="3230700" y="3436397"/>
              <a:ext cx="1275750" cy="1820111"/>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5" name="TextBox 234">
              <a:extLst>
                <a:ext uri="{FF2B5EF4-FFF2-40B4-BE49-F238E27FC236}">
                  <a16:creationId xmlns:a16="http://schemas.microsoft.com/office/drawing/2014/main" id="{A2982A5B-4F24-6AC9-9BA4-504BA9A39581}"/>
                </a:ext>
              </a:extLst>
            </p:cNvPr>
            <p:cNvSpPr txBox="1"/>
            <p:nvPr/>
          </p:nvSpPr>
          <p:spPr>
            <a:xfrm>
              <a:off x="3949690" y="2302513"/>
              <a:ext cx="1960570"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Self-Service access request when additional access is needed</a:t>
              </a:r>
            </a:p>
          </p:txBody>
        </p:sp>
      </p:grpSp>
      <p:grpSp>
        <p:nvGrpSpPr>
          <p:cNvPr id="236" name="Task: Access Recertification">
            <a:extLst>
              <a:ext uri="{FF2B5EF4-FFF2-40B4-BE49-F238E27FC236}">
                <a16:creationId xmlns:a16="http://schemas.microsoft.com/office/drawing/2014/main" id="{A133326E-1E45-40E4-6FE3-0184FBAC5F2E}"/>
              </a:ext>
            </a:extLst>
          </p:cNvPr>
          <p:cNvGrpSpPr/>
          <p:nvPr/>
        </p:nvGrpSpPr>
        <p:grpSpPr>
          <a:xfrm>
            <a:off x="5679060" y="4049583"/>
            <a:ext cx="3347125" cy="1898152"/>
            <a:chOff x="5626308" y="4053979"/>
            <a:chExt cx="3347125" cy="1898152"/>
          </a:xfrm>
        </p:grpSpPr>
        <p:cxnSp>
          <p:nvCxnSpPr>
            <p:cNvPr id="237" name="Connector: Curved 236">
              <a:extLst>
                <a:ext uri="{FF2B5EF4-FFF2-40B4-BE49-F238E27FC236}">
                  <a16:creationId xmlns:a16="http://schemas.microsoft.com/office/drawing/2014/main" id="{3D1FB228-55CE-89CE-89B5-9413AF158E2C}"/>
                </a:ext>
              </a:extLst>
            </p:cNvPr>
            <p:cNvCxnSpPr>
              <a:stCxn id="170" idx="2"/>
            </p:cNvCxnSpPr>
            <p:nvPr/>
          </p:nvCxnSpPr>
          <p:spPr>
            <a:xfrm rot="16200000" flipH="1">
              <a:off x="5752267" y="3928020"/>
              <a:ext cx="1098482" cy="1350399"/>
            </a:xfrm>
            <a:prstGeom prst="curvedConnector2">
              <a:avLst/>
            </a:prstGeom>
            <a:noFill/>
            <a:ln w="9525" cap="flat" cmpd="sng" algn="ctr">
              <a:solidFill>
                <a:srgbClr val="000000"/>
              </a:solidFill>
              <a:prstDash val="solid"/>
              <a:headEnd type="none" w="lg" len="med"/>
              <a:tailEnd type="triangle"/>
            </a:ln>
            <a:effectLst/>
          </p:spPr>
        </p:cxnSp>
        <p:sp>
          <p:nvSpPr>
            <p:cNvPr id="238" name="TextBox 237">
              <a:extLst>
                <a:ext uri="{FF2B5EF4-FFF2-40B4-BE49-F238E27FC236}">
                  <a16:creationId xmlns:a16="http://schemas.microsoft.com/office/drawing/2014/main" id="{CDC50A9E-2009-AA3E-5DB0-2E582C2BEAD7}"/>
                </a:ext>
              </a:extLst>
            </p:cNvPr>
            <p:cNvSpPr txBox="1"/>
            <p:nvPr/>
          </p:nvSpPr>
          <p:spPr>
            <a:xfrm>
              <a:off x="7683709" y="5398133"/>
              <a:ext cx="1289724"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Access recertification </a:t>
              </a:r>
            </a:p>
            <a:p>
              <a:pPr>
                <a:defRPr/>
              </a:pPr>
              <a:r>
                <a:rPr lang="en-US" sz="1200" kern="0">
                  <a:solidFill>
                    <a:srgbClr val="000000"/>
                  </a:solidFill>
                  <a:latin typeface="Segoe UI Semibold"/>
                  <a:cs typeface="Segoe UI"/>
                </a:rPr>
                <a:t>to reduce risk</a:t>
              </a:r>
              <a:endParaRPr lang="en-US" sz="1200" b="1" kern="0">
                <a:solidFill>
                  <a:srgbClr val="000000"/>
                </a:solidFill>
                <a:latin typeface="Segoe UI Semibold"/>
              </a:endParaRPr>
            </a:p>
          </p:txBody>
        </p:sp>
      </p:grpSp>
      <p:grpSp>
        <p:nvGrpSpPr>
          <p:cNvPr id="239" name="Task: JIT Access">
            <a:extLst>
              <a:ext uri="{FF2B5EF4-FFF2-40B4-BE49-F238E27FC236}">
                <a16:creationId xmlns:a16="http://schemas.microsoft.com/office/drawing/2014/main" id="{42FDA7E1-C114-2403-6128-1C6B1493BB1F}"/>
              </a:ext>
            </a:extLst>
          </p:cNvPr>
          <p:cNvGrpSpPr/>
          <p:nvPr/>
        </p:nvGrpSpPr>
        <p:grpSpPr>
          <a:xfrm>
            <a:off x="7602127" y="1798044"/>
            <a:ext cx="2094657" cy="2606668"/>
            <a:chOff x="7549375" y="1850796"/>
            <a:chExt cx="2094657" cy="2606668"/>
          </a:xfrm>
        </p:grpSpPr>
        <p:cxnSp>
          <p:nvCxnSpPr>
            <p:cNvPr id="240" name="Connector: Curved 239">
              <a:extLst>
                <a:ext uri="{FF2B5EF4-FFF2-40B4-BE49-F238E27FC236}">
                  <a16:creationId xmlns:a16="http://schemas.microsoft.com/office/drawing/2014/main" id="{00445885-F33E-1C68-8D81-B509E3F1A75B}"/>
                </a:ext>
              </a:extLst>
            </p:cNvPr>
            <p:cNvCxnSpPr>
              <a:endCxn id="145" idx="1"/>
            </p:cNvCxnSpPr>
            <p:nvPr/>
          </p:nvCxnSpPr>
          <p:spPr>
            <a:xfrm rot="5400000" flipH="1" flipV="1">
              <a:off x="7310659" y="2939384"/>
              <a:ext cx="1756796" cy="1279364"/>
            </a:xfrm>
            <a:prstGeom prst="curvedConnector2">
              <a:avLst/>
            </a:prstGeom>
            <a:noFill/>
            <a:ln w="9525" cap="flat" cmpd="sng" algn="ctr">
              <a:solidFill>
                <a:srgbClr val="000000"/>
              </a:solidFill>
              <a:prstDash val="solid"/>
              <a:headEnd type="none" w="lg" len="med"/>
              <a:tailEnd type="triangle"/>
            </a:ln>
            <a:effectLst/>
          </p:spPr>
        </p:cxnSp>
        <p:sp>
          <p:nvSpPr>
            <p:cNvPr id="241" name="TextBox 240">
              <a:extLst>
                <a:ext uri="{FF2B5EF4-FFF2-40B4-BE49-F238E27FC236}">
                  <a16:creationId xmlns:a16="http://schemas.microsoft.com/office/drawing/2014/main" id="{1394B509-49D6-ECF9-583A-3B692CBF5C46}"/>
                </a:ext>
              </a:extLst>
            </p:cNvPr>
            <p:cNvSpPr txBox="1"/>
            <p:nvPr/>
          </p:nvSpPr>
          <p:spPr>
            <a:xfrm>
              <a:off x="7763168" y="1850796"/>
              <a:ext cx="1880864" cy="738664"/>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Just-in-time access, alerts, and approval workflows to protect access to critical resources</a:t>
              </a:r>
              <a:endParaRPr lang="en-US" sz="1200" b="1" kern="0">
                <a:solidFill>
                  <a:srgbClr val="000000"/>
                </a:solidFill>
                <a:latin typeface="Segoe UI Semibold"/>
              </a:endParaRPr>
            </a:p>
          </p:txBody>
        </p:sp>
      </p:grpSp>
      <p:grpSp>
        <p:nvGrpSpPr>
          <p:cNvPr id="242" name="Task: Remove Access">
            <a:extLst>
              <a:ext uri="{FF2B5EF4-FFF2-40B4-BE49-F238E27FC236}">
                <a16:creationId xmlns:a16="http://schemas.microsoft.com/office/drawing/2014/main" id="{204ED2F2-1FF5-BDA8-B481-41AD906825E2}"/>
              </a:ext>
            </a:extLst>
          </p:cNvPr>
          <p:cNvGrpSpPr/>
          <p:nvPr/>
        </p:nvGrpSpPr>
        <p:grpSpPr>
          <a:xfrm>
            <a:off x="9897975" y="3561847"/>
            <a:ext cx="2172992" cy="1334462"/>
            <a:chOff x="9845223" y="3614599"/>
            <a:chExt cx="2172992" cy="1334462"/>
          </a:xfrm>
        </p:grpSpPr>
        <p:cxnSp>
          <p:nvCxnSpPr>
            <p:cNvPr id="243" name="Connector: Curved 242">
              <a:extLst>
                <a:ext uri="{FF2B5EF4-FFF2-40B4-BE49-F238E27FC236}">
                  <a16:creationId xmlns:a16="http://schemas.microsoft.com/office/drawing/2014/main" id="{BFAE62CA-1760-9560-6EA5-F5C5471C07E2}"/>
                </a:ext>
              </a:extLst>
            </p:cNvPr>
            <p:cNvCxnSpPr>
              <a:cxnSpLocks/>
              <a:endCxn id="156" idx="0"/>
            </p:cNvCxnSpPr>
            <p:nvPr/>
          </p:nvCxnSpPr>
          <p:spPr>
            <a:xfrm rot="16200000" flipH="1">
              <a:off x="9474171" y="3985651"/>
              <a:ext cx="1334231" cy="592128"/>
            </a:xfrm>
            <a:prstGeom prst="curvedConnector3">
              <a:avLst/>
            </a:prstGeom>
            <a:noFill/>
            <a:ln w="9525" cap="flat" cmpd="sng" algn="ctr">
              <a:solidFill>
                <a:srgbClr val="000000"/>
              </a:solidFill>
              <a:prstDash val="solid"/>
              <a:headEnd type="none" w="lg" len="med"/>
              <a:tailEnd type="triangle"/>
            </a:ln>
            <a:effectLst/>
          </p:spPr>
        </p:cxnSp>
        <p:sp>
          <p:nvSpPr>
            <p:cNvPr id="244" name="TextBox 243">
              <a:extLst>
                <a:ext uri="{FF2B5EF4-FFF2-40B4-BE49-F238E27FC236}">
                  <a16:creationId xmlns:a16="http://schemas.microsoft.com/office/drawing/2014/main" id="{657DD75B-7349-B8E9-3757-2D1D8925020E}"/>
                </a:ext>
              </a:extLst>
            </p:cNvPr>
            <p:cNvSpPr txBox="1"/>
            <p:nvPr/>
          </p:nvSpPr>
          <p:spPr>
            <a:xfrm>
              <a:off x="10509964" y="4025731"/>
              <a:ext cx="1508251" cy="923330"/>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Make sure access rights are removed when user leaves or stops working with Contoso</a:t>
              </a:r>
              <a:endParaRPr lang="en-US" sz="1200" b="1" kern="0">
                <a:solidFill>
                  <a:srgbClr val="000000"/>
                </a:solidFill>
                <a:latin typeface="Segoe UI Semibold"/>
              </a:endParaRPr>
            </a:p>
          </p:txBody>
        </p:sp>
      </p:grpSp>
      <p:grpSp>
        <p:nvGrpSpPr>
          <p:cNvPr id="245" name="`Task: onboard">
            <a:extLst>
              <a:ext uri="{FF2B5EF4-FFF2-40B4-BE49-F238E27FC236}">
                <a16:creationId xmlns:a16="http://schemas.microsoft.com/office/drawing/2014/main" id="{18671166-2ABB-2D9B-4AA1-D498DA593868}"/>
              </a:ext>
            </a:extLst>
          </p:cNvPr>
          <p:cNvGrpSpPr/>
          <p:nvPr/>
        </p:nvGrpSpPr>
        <p:grpSpPr>
          <a:xfrm>
            <a:off x="103481" y="2065523"/>
            <a:ext cx="2431281" cy="1032792"/>
            <a:chOff x="103481" y="2065523"/>
            <a:chExt cx="2431281" cy="1032792"/>
          </a:xfrm>
        </p:grpSpPr>
        <p:cxnSp>
          <p:nvCxnSpPr>
            <p:cNvPr id="246" name="Straight Arrow Connector 245">
              <a:extLst>
                <a:ext uri="{FF2B5EF4-FFF2-40B4-BE49-F238E27FC236}">
                  <a16:creationId xmlns:a16="http://schemas.microsoft.com/office/drawing/2014/main" id="{4C0BB61E-67A4-260B-887F-424DC2D1FB8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247" name="TextBox 246">
              <a:extLst>
                <a:ext uri="{FF2B5EF4-FFF2-40B4-BE49-F238E27FC236}">
                  <a16:creationId xmlns:a16="http://schemas.microsoft.com/office/drawing/2014/main" id="{E62C9B34-9DCA-F65D-792B-1295E30885CF}"/>
                </a:ext>
              </a:extLst>
            </p:cNvPr>
            <p:cNvSpPr txBox="1"/>
            <p:nvPr/>
          </p:nvSpPr>
          <p:spPr>
            <a:xfrm>
              <a:off x="103481" y="2544317"/>
              <a:ext cx="2431281"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6" name="Directory">
            <a:extLst>
              <a:ext uri="{FF2B5EF4-FFF2-40B4-BE49-F238E27FC236}">
                <a16:creationId xmlns:a16="http://schemas.microsoft.com/office/drawing/2014/main" id="{BA9DCC73-4F36-F44D-AF15-1233D6190CAC}"/>
              </a:ext>
            </a:extLst>
          </p:cNvPr>
          <p:cNvGrpSpPr/>
          <p:nvPr/>
        </p:nvGrpSpPr>
        <p:grpSpPr>
          <a:xfrm>
            <a:off x="2311859" y="1482049"/>
            <a:ext cx="1632927" cy="1083040"/>
            <a:chOff x="2311859" y="1482049"/>
            <a:chExt cx="1632927" cy="1083040"/>
          </a:xfrm>
        </p:grpSpPr>
        <p:sp>
          <p:nvSpPr>
            <p:cNvPr id="251" name="Freeform 13" title="Icon of a cloud">
              <a:extLst>
                <a:ext uri="{FF2B5EF4-FFF2-40B4-BE49-F238E27FC236}">
                  <a16:creationId xmlns:a16="http://schemas.microsoft.com/office/drawing/2014/main" id="{1EE5B4D5-A75E-34AF-969B-D46859DD34CE}"/>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Dotted Circle">
              <a:extLst>
                <a:ext uri="{FF2B5EF4-FFF2-40B4-BE49-F238E27FC236}">
                  <a16:creationId xmlns:a16="http://schemas.microsoft.com/office/drawing/2014/main" id="{A5FB6696-5E8A-3597-48CB-FC9D31D47163}"/>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4" name="Picture 3" descr="A blue and white diamond&#10;&#10;Description automatically generated with low confidence">
              <a:extLst>
                <a:ext uri="{FF2B5EF4-FFF2-40B4-BE49-F238E27FC236}">
                  <a16:creationId xmlns:a16="http://schemas.microsoft.com/office/drawing/2014/main" id="{30FE68BC-A921-B6EA-1170-0A7DCC0AE3B8}"/>
                </a:ext>
              </a:extLst>
            </p:cNvPr>
            <p:cNvPicPr>
              <a:picLocks noChangeAspect="1"/>
            </p:cNvPicPr>
            <p:nvPr/>
          </p:nvPicPr>
          <p:blipFill>
            <a:blip r:embed="rId37"/>
            <a:stretch>
              <a:fillRect/>
            </a:stretch>
          </p:blipFill>
          <p:spPr>
            <a:xfrm>
              <a:off x="2832179" y="1802664"/>
              <a:ext cx="640784" cy="640784"/>
            </a:xfrm>
            <a:prstGeom prst="rect">
              <a:avLst/>
            </a:prstGeom>
          </p:spPr>
        </p:pic>
      </p:grpSp>
      <p:sp>
        <p:nvSpPr>
          <p:cNvPr id="3" name="Rectangle 2">
            <a:extLst>
              <a:ext uri="{FF2B5EF4-FFF2-40B4-BE49-F238E27FC236}">
                <a16:creationId xmlns:a16="http://schemas.microsoft.com/office/drawing/2014/main" id="{02AFF1DC-E529-D521-5B01-19661B3533EB}"/>
              </a:ext>
            </a:extLst>
          </p:cNvPr>
          <p:cNvSpPr/>
          <p:nvPr/>
        </p:nvSpPr>
        <p:spPr bwMode="auto">
          <a:xfrm>
            <a:off x="4588057" y="4066899"/>
            <a:ext cx="7624495" cy="277874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CE244585-4E3D-0A6E-F459-EB4A7627C90B}"/>
              </a:ext>
            </a:extLst>
          </p:cNvPr>
          <p:cNvSpPr/>
          <p:nvPr/>
        </p:nvSpPr>
        <p:spPr bwMode="auto">
          <a:xfrm>
            <a:off x="6761280" y="1035409"/>
            <a:ext cx="5309508" cy="303594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DD6AFC9-254F-7419-87FE-C2D38BEFFB38}"/>
              </a:ext>
            </a:extLst>
          </p:cNvPr>
          <p:cNvSpPr/>
          <p:nvPr/>
        </p:nvSpPr>
        <p:spPr bwMode="auto">
          <a:xfrm>
            <a:off x="36655" y="1028969"/>
            <a:ext cx="3279490" cy="582903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AAA88B9-4ECF-C728-790B-F0C09E8AB539}"/>
              </a:ext>
            </a:extLst>
          </p:cNvPr>
          <p:cNvSpPr/>
          <p:nvPr/>
        </p:nvSpPr>
        <p:spPr bwMode="auto">
          <a:xfrm>
            <a:off x="3316156" y="6307653"/>
            <a:ext cx="1271157" cy="44554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964DA6B-08E9-DE0C-D1BD-2D82EF1F05E8}"/>
              </a:ext>
            </a:extLst>
          </p:cNvPr>
          <p:cNvSpPr/>
          <p:nvPr/>
        </p:nvSpPr>
        <p:spPr bwMode="auto">
          <a:xfrm>
            <a:off x="3312151" y="1169235"/>
            <a:ext cx="658115" cy="190544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02879D0-A6F4-4522-8ACB-F38408BC2CCD}"/>
              </a:ext>
            </a:extLst>
          </p:cNvPr>
          <p:cNvSpPr/>
          <p:nvPr/>
        </p:nvSpPr>
        <p:spPr bwMode="auto">
          <a:xfrm>
            <a:off x="3958811" y="1212890"/>
            <a:ext cx="3211688" cy="99612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76926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240E-0709-FF30-2214-40BB255D4635}"/>
              </a:ext>
            </a:extLst>
          </p:cNvPr>
          <p:cNvSpPr>
            <a:spLocks noGrp="1"/>
          </p:cNvSpPr>
          <p:nvPr>
            <p:ph type="title"/>
          </p:nvPr>
        </p:nvSpPr>
        <p:spPr>
          <a:xfrm>
            <a:off x="588263" y="457200"/>
            <a:ext cx="11018520" cy="923330"/>
          </a:xfrm>
        </p:spPr>
        <p:txBody>
          <a:bodyPr>
            <a:normAutofit/>
          </a:bodyPr>
          <a:lstStyle/>
          <a:p>
            <a:r>
              <a:rPr lang="en-US"/>
              <a:t>Access requests, workflow and approvals</a:t>
            </a:r>
            <a:br>
              <a:rPr lang="en-US"/>
            </a:br>
            <a:r>
              <a:rPr lang="en-US" sz="2400">
                <a:solidFill>
                  <a:schemeClr val="accent1"/>
                </a:solidFill>
              </a:rPr>
              <a:t>Entitlement management</a:t>
            </a:r>
            <a:endParaRPr lang="en-US">
              <a:solidFill>
                <a:schemeClr val="accent1"/>
              </a:solidFill>
            </a:endParaRPr>
          </a:p>
        </p:txBody>
      </p:sp>
      <p:sp>
        <p:nvSpPr>
          <p:cNvPr id="3" name="Text Placeholder 2">
            <a:extLst>
              <a:ext uri="{FF2B5EF4-FFF2-40B4-BE49-F238E27FC236}">
                <a16:creationId xmlns:a16="http://schemas.microsoft.com/office/drawing/2014/main" id="{4CF219FF-3DDD-9C68-4081-FF8ACA645FCD}"/>
              </a:ext>
            </a:extLst>
          </p:cNvPr>
          <p:cNvSpPr txBox="1">
            <a:spLocks/>
          </p:cNvSpPr>
          <p:nvPr/>
        </p:nvSpPr>
        <p:spPr>
          <a:xfrm>
            <a:off x="1192413" y="1806028"/>
            <a:ext cx="4792340"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Give users self-service access requests for resources and automate approval workflows and access assignment, reviews, and expiration for all human identity types (users, guests, etc.)</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Self-service policy and workflow can be defined by app, group or site owners</a:t>
            </a: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Supports multi-stage approval workflows, separation of duties enforcement, and recurring access recertification </a:t>
            </a:r>
            <a:endParaRPr kumimoji="0" lang="en-US" sz="17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Supports custom workflows for access lifecycle (through Logic Apps integration)</a:t>
            </a:r>
            <a:endParaRPr kumimoji="0" lang="en-US" sz="17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Access time-limited, guests removed when last access expires</a:t>
            </a:r>
          </a:p>
        </p:txBody>
      </p:sp>
      <p:sp>
        <p:nvSpPr>
          <p:cNvPr id="4" name="Oval 3">
            <a:extLst>
              <a:ext uri="{FF2B5EF4-FFF2-40B4-BE49-F238E27FC236}">
                <a16:creationId xmlns:a16="http://schemas.microsoft.com/office/drawing/2014/main" id="{DAE73B41-0513-315A-2285-FB400EAF37CD}"/>
              </a:ext>
            </a:extLst>
          </p:cNvPr>
          <p:cNvSpPr/>
          <p:nvPr/>
        </p:nvSpPr>
        <p:spPr bwMode="auto">
          <a:xfrm flipV="1">
            <a:off x="7450217" y="2306655"/>
            <a:ext cx="3200400"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0E63563-B8DE-F8A2-C6A1-DDBA166E9458}"/>
              </a:ext>
            </a:extLst>
          </p:cNvPr>
          <p:cNvSpPr/>
          <p:nvPr/>
        </p:nvSpPr>
        <p:spPr>
          <a:xfrm>
            <a:off x="7414929" y="5653751"/>
            <a:ext cx="98987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Review</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and revise</a:t>
            </a:r>
          </a:p>
        </p:txBody>
      </p:sp>
      <p:sp>
        <p:nvSpPr>
          <p:cNvPr id="6" name="Rectangle 5">
            <a:extLst>
              <a:ext uri="{FF2B5EF4-FFF2-40B4-BE49-F238E27FC236}">
                <a16:creationId xmlns:a16="http://schemas.microsoft.com/office/drawing/2014/main" id="{84F55402-7CDF-401F-ECB4-39C85469AA4D}"/>
              </a:ext>
            </a:extLst>
          </p:cNvPr>
          <p:cNvSpPr/>
          <p:nvPr/>
        </p:nvSpPr>
        <p:spPr>
          <a:xfrm>
            <a:off x="6305863" y="3164995"/>
            <a:ext cx="9144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Job </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changes</a:t>
            </a:r>
          </a:p>
        </p:txBody>
      </p:sp>
      <p:sp>
        <p:nvSpPr>
          <p:cNvPr id="7" name="Rectangle 6">
            <a:extLst>
              <a:ext uri="{FF2B5EF4-FFF2-40B4-BE49-F238E27FC236}">
                <a16:creationId xmlns:a16="http://schemas.microsoft.com/office/drawing/2014/main" id="{8929D90B-1F04-6CF2-BB18-41C1698E5A7B}"/>
              </a:ext>
            </a:extLst>
          </p:cNvPr>
          <p:cNvSpPr/>
          <p:nvPr/>
        </p:nvSpPr>
        <p:spPr>
          <a:xfrm>
            <a:off x="9741652" y="5650188"/>
            <a:ext cx="87511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Provision</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E90ED05D-1D1F-FCB6-8A86-3FDBE29BDCBC}"/>
              </a:ext>
            </a:extLst>
          </p:cNvPr>
          <p:cNvSpPr/>
          <p:nvPr/>
        </p:nvSpPr>
        <p:spPr>
          <a:xfrm>
            <a:off x="10954511" y="3164995"/>
            <a:ext cx="992259"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Request</a:t>
            </a:r>
          </a:p>
          <a:p>
            <a:pPr marL="0" marR="0" lvl="0" indent="0" algn="ctr" defTabSz="878441" rtl="0" eaLnBrk="1" fontAlgn="auto" latinLnBrk="0" hangingPunct="1">
              <a:lnSpc>
                <a:spcPct val="100000"/>
              </a:lnSpc>
              <a:spcBef>
                <a:spcPts val="0"/>
              </a:spcBef>
              <a:spcAft>
                <a:spcPct val="0"/>
              </a:spcAft>
              <a:buClrTx/>
              <a:buSzTx/>
              <a:buFontTx/>
              <a:buNone/>
              <a:tabLst/>
              <a:defRPr/>
            </a:pPr>
            <a:r>
              <a:rPr lang="en-US" sz="1400" kern="0">
                <a:solidFill>
                  <a:srgbClr val="353535"/>
                </a:solidFill>
                <a:latin typeface="Segoe UI"/>
                <a:cs typeface="Segoe UI"/>
              </a:rPr>
              <a:t>(additional)</a:t>
            </a:r>
            <a:endParaRPr kumimoji="0" lang="en-US" sz="1400" b="0" i="0" u="none" strike="noStrike" kern="0" cap="none" spc="0" normalizeH="0" baseline="0" noProof="0">
              <a:ln>
                <a:noFill/>
              </a:ln>
              <a:solidFill>
                <a:srgbClr val="353535"/>
              </a:solidFill>
              <a:effectLst/>
              <a:uLnTx/>
              <a:uFillTx/>
              <a:latin typeface="Segoe UI"/>
              <a:ea typeface="+mn-ea"/>
              <a:cs typeface="Segoe UI"/>
            </a:endParaRP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a:t>
            </a:r>
          </a:p>
        </p:txBody>
      </p:sp>
      <p:sp>
        <p:nvSpPr>
          <p:cNvPr id="9" name="Rectangle 8">
            <a:extLst>
              <a:ext uri="{FF2B5EF4-FFF2-40B4-BE49-F238E27FC236}">
                <a16:creationId xmlns:a16="http://schemas.microsoft.com/office/drawing/2014/main" id="{3EA7A435-D1BB-C78E-B585-5BDF68A17B1F}"/>
              </a:ext>
            </a:extLst>
          </p:cNvPr>
          <p:cNvSpPr/>
          <p:nvPr/>
        </p:nvSpPr>
        <p:spPr>
          <a:xfrm>
            <a:off x="8569159" y="1371087"/>
            <a:ext cx="9144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User </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onboarded</a:t>
            </a:r>
          </a:p>
        </p:txBody>
      </p:sp>
      <p:grpSp>
        <p:nvGrpSpPr>
          <p:cNvPr id="10" name="Group 9">
            <a:extLst>
              <a:ext uri="{FF2B5EF4-FFF2-40B4-BE49-F238E27FC236}">
                <a16:creationId xmlns:a16="http://schemas.microsoft.com/office/drawing/2014/main" id="{DBEA1782-F095-6581-F761-1AA4D9EC0369}"/>
              </a:ext>
            </a:extLst>
          </p:cNvPr>
          <p:cNvGrpSpPr/>
          <p:nvPr/>
        </p:nvGrpSpPr>
        <p:grpSpPr>
          <a:xfrm>
            <a:off x="7500148" y="4671613"/>
            <a:ext cx="822960" cy="822960"/>
            <a:chOff x="13034518" y="2231039"/>
            <a:chExt cx="822960" cy="822960"/>
          </a:xfrm>
        </p:grpSpPr>
        <p:sp>
          <p:nvSpPr>
            <p:cNvPr id="11" name="Oval 10">
              <a:extLst>
                <a:ext uri="{FF2B5EF4-FFF2-40B4-BE49-F238E27FC236}">
                  <a16:creationId xmlns:a16="http://schemas.microsoft.com/office/drawing/2014/main" id="{69949029-7E18-048B-21DF-2DFF161D91BD}"/>
                </a:ext>
              </a:extLst>
            </p:cNvPr>
            <p:cNvSpPr/>
            <p:nvPr/>
          </p:nvSpPr>
          <p:spPr bwMode="auto">
            <a:xfrm>
              <a:off x="13034518"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B98D0B27-D8BD-FAA9-D7C1-D45DE2ADFC99}"/>
                </a:ext>
              </a:extLst>
            </p:cNvPr>
            <p:cNvPicPr>
              <a:picLocks noChangeAspect="1"/>
            </p:cNvPicPr>
            <p:nvPr/>
          </p:nvPicPr>
          <p:blipFill>
            <a:blip r:embed="rId2"/>
            <a:stretch>
              <a:fillRect/>
            </a:stretch>
          </p:blipFill>
          <p:spPr>
            <a:xfrm>
              <a:off x="13249907" y="2425460"/>
              <a:ext cx="437547" cy="434119"/>
            </a:xfrm>
            <a:prstGeom prst="rect">
              <a:avLst/>
            </a:prstGeom>
          </p:spPr>
        </p:pic>
      </p:grpSp>
      <p:grpSp>
        <p:nvGrpSpPr>
          <p:cNvPr id="13" name="Group 12">
            <a:extLst>
              <a:ext uri="{FF2B5EF4-FFF2-40B4-BE49-F238E27FC236}">
                <a16:creationId xmlns:a16="http://schemas.microsoft.com/office/drawing/2014/main" id="{01345176-FD84-F6EC-4F89-7C0AC18B2246}"/>
              </a:ext>
            </a:extLst>
          </p:cNvPr>
          <p:cNvGrpSpPr/>
          <p:nvPr/>
        </p:nvGrpSpPr>
        <p:grpSpPr>
          <a:xfrm>
            <a:off x="9767728" y="4671613"/>
            <a:ext cx="822960" cy="822960"/>
            <a:chOff x="10815994" y="2231039"/>
            <a:chExt cx="822960" cy="822960"/>
          </a:xfrm>
        </p:grpSpPr>
        <p:sp>
          <p:nvSpPr>
            <p:cNvPr id="14" name="Oval 13">
              <a:extLst>
                <a:ext uri="{FF2B5EF4-FFF2-40B4-BE49-F238E27FC236}">
                  <a16:creationId xmlns:a16="http://schemas.microsoft.com/office/drawing/2014/main" id="{A52A5836-50B2-384D-6E4D-D02A552F8D57}"/>
                </a:ext>
              </a:extLst>
            </p:cNvPr>
            <p:cNvSpPr/>
            <p:nvPr/>
          </p:nvSpPr>
          <p:spPr bwMode="auto">
            <a:xfrm>
              <a:off x="10815994"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FA835168-24C4-1D51-73EB-5C591AF634BE}"/>
                </a:ext>
              </a:extLst>
            </p:cNvPr>
            <p:cNvPicPr>
              <a:picLocks noChangeAspect="1"/>
            </p:cNvPicPr>
            <p:nvPr/>
          </p:nvPicPr>
          <p:blipFill>
            <a:blip r:embed="rId3"/>
            <a:stretch>
              <a:fillRect/>
            </a:stretch>
          </p:blipFill>
          <p:spPr>
            <a:xfrm>
              <a:off x="10988794" y="2403754"/>
              <a:ext cx="481300" cy="477530"/>
            </a:xfrm>
            <a:prstGeom prst="rect">
              <a:avLst/>
            </a:prstGeom>
          </p:spPr>
        </p:pic>
      </p:grpSp>
      <p:grpSp>
        <p:nvGrpSpPr>
          <p:cNvPr id="16" name="Group 15">
            <a:extLst>
              <a:ext uri="{FF2B5EF4-FFF2-40B4-BE49-F238E27FC236}">
                <a16:creationId xmlns:a16="http://schemas.microsoft.com/office/drawing/2014/main" id="{4A3EA06D-5B58-56A0-8F17-A4C5F130BBF1}"/>
              </a:ext>
            </a:extLst>
          </p:cNvPr>
          <p:cNvGrpSpPr/>
          <p:nvPr/>
        </p:nvGrpSpPr>
        <p:grpSpPr>
          <a:xfrm rot="-2160000">
            <a:off x="7858056" y="2519236"/>
            <a:ext cx="320040" cy="320040"/>
            <a:chOff x="5951900" y="4858778"/>
            <a:chExt cx="320040" cy="320040"/>
          </a:xfrm>
        </p:grpSpPr>
        <p:sp>
          <p:nvSpPr>
            <p:cNvPr id="17" name="Oval 16">
              <a:extLst>
                <a:ext uri="{FF2B5EF4-FFF2-40B4-BE49-F238E27FC236}">
                  <a16:creationId xmlns:a16="http://schemas.microsoft.com/office/drawing/2014/main" id="{6775C0EC-129E-8AFB-4625-91C7F48951C4}"/>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B4D12966-8F7F-38D8-9F5D-8EC81DA8F8F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0A856692-852F-35B8-AEC1-8E8DE5B589DA}"/>
              </a:ext>
            </a:extLst>
          </p:cNvPr>
          <p:cNvGrpSpPr/>
          <p:nvPr/>
        </p:nvGrpSpPr>
        <p:grpSpPr>
          <a:xfrm rot="2160000">
            <a:off x="9911242" y="2519236"/>
            <a:ext cx="320040" cy="320040"/>
            <a:chOff x="5951900" y="4858778"/>
            <a:chExt cx="320040" cy="320040"/>
          </a:xfrm>
        </p:grpSpPr>
        <p:sp>
          <p:nvSpPr>
            <p:cNvPr id="20" name="Oval 19">
              <a:extLst>
                <a:ext uri="{FF2B5EF4-FFF2-40B4-BE49-F238E27FC236}">
                  <a16:creationId xmlns:a16="http://schemas.microsoft.com/office/drawing/2014/main" id="{A54837A4-1144-8B13-4271-945388C76EE7}"/>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Shape 20">
              <a:extLst>
                <a:ext uri="{FF2B5EF4-FFF2-40B4-BE49-F238E27FC236}">
                  <a16:creationId xmlns:a16="http://schemas.microsoft.com/office/drawing/2014/main" id="{6EB360CC-C0D1-9DCD-4BCA-C93B040DF3C6}"/>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29D6F5AC-1AF3-4D9C-0514-839E110F1C0B}"/>
              </a:ext>
            </a:extLst>
          </p:cNvPr>
          <p:cNvGrpSpPr/>
          <p:nvPr/>
        </p:nvGrpSpPr>
        <p:grpSpPr>
          <a:xfrm>
            <a:off x="7934310" y="3290939"/>
            <a:ext cx="2184098" cy="1231832"/>
            <a:chOff x="7934310" y="3358896"/>
            <a:chExt cx="2184098" cy="1231832"/>
          </a:xfrm>
        </p:grpSpPr>
        <p:sp>
          <p:nvSpPr>
            <p:cNvPr id="23" name="Rectangle 22">
              <a:extLst>
                <a:ext uri="{FF2B5EF4-FFF2-40B4-BE49-F238E27FC236}">
                  <a16:creationId xmlns:a16="http://schemas.microsoft.com/office/drawing/2014/main" id="{E27316EB-EF33-C7BB-7BC5-09BD1BB73629}"/>
                </a:ext>
              </a:extLst>
            </p:cNvPr>
            <p:cNvSpPr/>
            <p:nvPr/>
          </p:nvSpPr>
          <p:spPr bwMode="auto">
            <a:xfrm>
              <a:off x="7934310" y="4159841"/>
              <a:ext cx="2184098"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Ongoing auditing </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&amp; reporting</a:t>
              </a:r>
            </a:p>
          </p:txBody>
        </p:sp>
        <p:pic>
          <p:nvPicPr>
            <p:cNvPr id="24" name="Picture 23">
              <a:extLst>
                <a:ext uri="{FF2B5EF4-FFF2-40B4-BE49-F238E27FC236}">
                  <a16:creationId xmlns:a16="http://schemas.microsoft.com/office/drawing/2014/main" id="{D3CDDA33-5A17-9648-E8D3-9683267554BA}"/>
                </a:ext>
              </a:extLst>
            </p:cNvPr>
            <p:cNvPicPr>
              <a:picLocks noChangeAspect="1"/>
            </p:cNvPicPr>
            <p:nvPr/>
          </p:nvPicPr>
          <p:blipFill>
            <a:blip r:embed="rId4"/>
            <a:stretch>
              <a:fillRect/>
            </a:stretch>
          </p:blipFill>
          <p:spPr>
            <a:xfrm>
              <a:off x="8746371" y="3358896"/>
              <a:ext cx="730664" cy="724940"/>
            </a:xfrm>
            <a:prstGeom prst="rect">
              <a:avLst/>
            </a:prstGeom>
          </p:spPr>
        </p:pic>
      </p:grpSp>
      <p:grpSp>
        <p:nvGrpSpPr>
          <p:cNvPr id="25" name="Group 24">
            <a:extLst>
              <a:ext uri="{FF2B5EF4-FFF2-40B4-BE49-F238E27FC236}">
                <a16:creationId xmlns:a16="http://schemas.microsoft.com/office/drawing/2014/main" id="{BFE27BB8-6611-C2CC-1097-5315D9C2D4BA}"/>
              </a:ext>
            </a:extLst>
          </p:cNvPr>
          <p:cNvGrpSpPr/>
          <p:nvPr/>
        </p:nvGrpSpPr>
        <p:grpSpPr>
          <a:xfrm>
            <a:off x="7153871" y="2968958"/>
            <a:ext cx="822960" cy="822960"/>
            <a:chOff x="9799560" y="3434837"/>
            <a:chExt cx="822960" cy="822960"/>
          </a:xfrm>
        </p:grpSpPr>
        <p:sp>
          <p:nvSpPr>
            <p:cNvPr id="26" name="Oval 25">
              <a:extLst>
                <a:ext uri="{FF2B5EF4-FFF2-40B4-BE49-F238E27FC236}">
                  <a16:creationId xmlns:a16="http://schemas.microsoft.com/office/drawing/2014/main" id="{DD16036D-ECEB-304D-F1F7-1779BDBFD231}"/>
                </a:ext>
              </a:extLst>
            </p:cNvPr>
            <p:cNvSpPr/>
            <p:nvPr/>
          </p:nvSpPr>
          <p:spPr bwMode="auto">
            <a:xfrm>
              <a:off x="9799560" y="3434837"/>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27" name="Graphic 26">
              <a:extLst>
                <a:ext uri="{FF2B5EF4-FFF2-40B4-BE49-F238E27FC236}">
                  <a16:creationId xmlns:a16="http://schemas.microsoft.com/office/drawing/2014/main" id="{0F0DAC03-4305-6AE3-7960-18EF92AE27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4999" y="3640183"/>
              <a:ext cx="412268" cy="412268"/>
            </a:xfrm>
            <a:prstGeom prst="rect">
              <a:avLst/>
            </a:prstGeom>
          </p:spPr>
        </p:pic>
      </p:grpSp>
      <p:grpSp>
        <p:nvGrpSpPr>
          <p:cNvPr id="28" name="Group 27">
            <a:extLst>
              <a:ext uri="{FF2B5EF4-FFF2-40B4-BE49-F238E27FC236}">
                <a16:creationId xmlns:a16="http://schemas.microsoft.com/office/drawing/2014/main" id="{3DB482E2-DE83-815B-BEB5-D96D1B87A481}"/>
              </a:ext>
            </a:extLst>
          </p:cNvPr>
          <p:cNvGrpSpPr/>
          <p:nvPr/>
        </p:nvGrpSpPr>
        <p:grpSpPr>
          <a:xfrm>
            <a:off x="8638937" y="1887605"/>
            <a:ext cx="822960" cy="822960"/>
            <a:chOff x="1565542" y="3434837"/>
            <a:chExt cx="822960" cy="822960"/>
          </a:xfrm>
        </p:grpSpPr>
        <p:sp>
          <p:nvSpPr>
            <p:cNvPr id="29" name="Oval 28">
              <a:extLst>
                <a:ext uri="{FF2B5EF4-FFF2-40B4-BE49-F238E27FC236}">
                  <a16:creationId xmlns:a16="http://schemas.microsoft.com/office/drawing/2014/main" id="{0A95CDCC-ED8C-1A9B-862E-288B22E9A5A6}"/>
                </a:ext>
              </a:extLst>
            </p:cNvPr>
            <p:cNvSpPr/>
            <p:nvPr/>
          </p:nvSpPr>
          <p:spPr bwMode="auto">
            <a:xfrm>
              <a:off x="1565542" y="3434837"/>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30" name="Graphic 29">
              <a:extLst>
                <a:ext uri="{FF2B5EF4-FFF2-40B4-BE49-F238E27FC236}">
                  <a16:creationId xmlns:a16="http://schemas.microsoft.com/office/drawing/2014/main" id="{5563DE1A-6989-524B-90BE-EC041696BF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5242" y="3640183"/>
              <a:ext cx="412268" cy="412268"/>
            </a:xfrm>
            <a:prstGeom prst="rect">
              <a:avLst/>
            </a:prstGeom>
          </p:spPr>
        </p:pic>
      </p:grpSp>
      <p:grpSp>
        <p:nvGrpSpPr>
          <p:cNvPr id="31" name="Group 30">
            <a:extLst>
              <a:ext uri="{FF2B5EF4-FFF2-40B4-BE49-F238E27FC236}">
                <a16:creationId xmlns:a16="http://schemas.microsoft.com/office/drawing/2014/main" id="{B80095F9-CA9E-0623-FA06-5D8D93C35723}"/>
              </a:ext>
            </a:extLst>
          </p:cNvPr>
          <p:cNvGrpSpPr/>
          <p:nvPr/>
        </p:nvGrpSpPr>
        <p:grpSpPr>
          <a:xfrm>
            <a:off x="10124936" y="2968958"/>
            <a:ext cx="822960" cy="822960"/>
            <a:chOff x="8597470" y="2231039"/>
            <a:chExt cx="822960" cy="822960"/>
          </a:xfrm>
        </p:grpSpPr>
        <p:sp>
          <p:nvSpPr>
            <p:cNvPr id="32" name="Oval 31">
              <a:extLst>
                <a:ext uri="{FF2B5EF4-FFF2-40B4-BE49-F238E27FC236}">
                  <a16:creationId xmlns:a16="http://schemas.microsoft.com/office/drawing/2014/main" id="{B95D3570-56A0-9737-E04A-1A38E85572C0}"/>
                </a:ext>
              </a:extLst>
            </p:cNvPr>
            <p:cNvSpPr/>
            <p:nvPr/>
          </p:nvSpPr>
          <p:spPr bwMode="auto">
            <a:xfrm>
              <a:off x="8597470"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C70056C6-4A6F-2AC3-6A71-8DADE6106426}"/>
                </a:ext>
              </a:extLst>
            </p:cNvPr>
            <p:cNvPicPr>
              <a:picLocks noChangeAspect="1"/>
            </p:cNvPicPr>
            <p:nvPr/>
          </p:nvPicPr>
          <p:blipFill>
            <a:blip r:embed="rId9"/>
            <a:stretch>
              <a:fillRect/>
            </a:stretch>
          </p:blipFill>
          <p:spPr>
            <a:xfrm>
              <a:off x="8844583" y="2333135"/>
              <a:ext cx="328736" cy="326160"/>
            </a:xfrm>
            <a:prstGeom prst="rect">
              <a:avLst/>
            </a:prstGeom>
          </p:spPr>
        </p:pic>
        <p:sp>
          <p:nvSpPr>
            <p:cNvPr id="34" name="Freeform: Shape 33">
              <a:extLst>
                <a:ext uri="{FF2B5EF4-FFF2-40B4-BE49-F238E27FC236}">
                  <a16:creationId xmlns:a16="http://schemas.microsoft.com/office/drawing/2014/main" id="{9EADD3EA-DB71-D677-8193-29F6F45F6C82}"/>
                </a:ext>
              </a:extLst>
            </p:cNvPr>
            <p:cNvSpPr/>
            <p:nvPr/>
          </p:nvSpPr>
          <p:spPr bwMode="auto">
            <a:xfrm>
              <a:off x="8893747" y="2702728"/>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64B7F795-C4F8-D003-C2A6-66CA40C07109}"/>
              </a:ext>
            </a:extLst>
          </p:cNvPr>
          <p:cNvGrpSpPr/>
          <p:nvPr/>
        </p:nvGrpSpPr>
        <p:grpSpPr>
          <a:xfrm flipH="1">
            <a:off x="8890397" y="5347035"/>
            <a:ext cx="320040" cy="320040"/>
            <a:chOff x="5951900" y="4858778"/>
            <a:chExt cx="320040" cy="320040"/>
          </a:xfrm>
        </p:grpSpPr>
        <p:sp>
          <p:nvSpPr>
            <p:cNvPr id="36" name="Oval 35">
              <a:extLst>
                <a:ext uri="{FF2B5EF4-FFF2-40B4-BE49-F238E27FC236}">
                  <a16:creationId xmlns:a16="http://schemas.microsoft.com/office/drawing/2014/main" id="{3125621F-0B7D-932B-422F-0FA07EDF0EC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A87E91A5-CB58-4491-541C-6978FDE9085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2005E9CC-CAEB-1D6B-27E2-E8A43011188E}"/>
              </a:ext>
            </a:extLst>
          </p:cNvPr>
          <p:cNvGrpSpPr/>
          <p:nvPr/>
        </p:nvGrpSpPr>
        <p:grpSpPr>
          <a:xfrm rot="17083993" flipH="1">
            <a:off x="10464551" y="4071746"/>
            <a:ext cx="320040" cy="320040"/>
            <a:chOff x="5951900" y="4858778"/>
            <a:chExt cx="320040" cy="320040"/>
          </a:xfrm>
        </p:grpSpPr>
        <p:sp>
          <p:nvSpPr>
            <p:cNvPr id="39" name="Oval 38">
              <a:extLst>
                <a:ext uri="{FF2B5EF4-FFF2-40B4-BE49-F238E27FC236}">
                  <a16:creationId xmlns:a16="http://schemas.microsoft.com/office/drawing/2014/main" id="{6E25D1F4-BC87-539F-D38E-2A7978459DA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40" name="Freeform: Shape 39">
              <a:extLst>
                <a:ext uri="{FF2B5EF4-FFF2-40B4-BE49-F238E27FC236}">
                  <a16:creationId xmlns:a16="http://schemas.microsoft.com/office/drawing/2014/main" id="{94346DCB-5AF3-60FE-957D-F8707F8F2CE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CEDEBA08-0EDD-068D-C203-23616E2D5430}"/>
              </a:ext>
            </a:extLst>
          </p:cNvPr>
          <p:cNvGrpSpPr/>
          <p:nvPr/>
        </p:nvGrpSpPr>
        <p:grpSpPr>
          <a:xfrm rot="4813760" flipH="1">
            <a:off x="7321078" y="4071746"/>
            <a:ext cx="320040" cy="320040"/>
            <a:chOff x="5951900" y="4858778"/>
            <a:chExt cx="320040" cy="320040"/>
          </a:xfrm>
        </p:grpSpPr>
        <p:sp>
          <p:nvSpPr>
            <p:cNvPr id="42" name="Oval 41">
              <a:extLst>
                <a:ext uri="{FF2B5EF4-FFF2-40B4-BE49-F238E27FC236}">
                  <a16:creationId xmlns:a16="http://schemas.microsoft.com/office/drawing/2014/main" id="{F3CB3D56-11B2-9FE8-A4C0-790C00FC8DC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43" name="Freeform: Shape 42">
              <a:extLst>
                <a:ext uri="{FF2B5EF4-FFF2-40B4-BE49-F238E27FC236}">
                  <a16:creationId xmlns:a16="http://schemas.microsoft.com/office/drawing/2014/main" id="{6AC42D57-4B77-38B1-98C9-105BC9B083E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CAF34437-CA4E-1BF8-C887-534D66922705}"/>
              </a:ext>
            </a:extLst>
          </p:cNvPr>
          <p:cNvGrpSpPr/>
          <p:nvPr/>
        </p:nvGrpSpPr>
        <p:grpSpPr>
          <a:xfrm>
            <a:off x="541964" y="1839062"/>
            <a:ext cx="518956" cy="518956"/>
            <a:chOff x="569904" y="2297095"/>
            <a:chExt cx="658800" cy="658800"/>
          </a:xfrm>
        </p:grpSpPr>
        <p:sp>
          <p:nvSpPr>
            <p:cNvPr id="45" name="Oval 44">
              <a:extLst>
                <a:ext uri="{FF2B5EF4-FFF2-40B4-BE49-F238E27FC236}">
                  <a16:creationId xmlns:a16="http://schemas.microsoft.com/office/drawing/2014/main" id="{DDDDD05B-F24F-E1BD-5714-3FD36B2E0F22}"/>
                </a:ext>
              </a:extLst>
            </p:cNvPr>
            <p:cNvSpPr/>
            <p:nvPr/>
          </p:nvSpPr>
          <p:spPr bwMode="auto">
            <a:xfrm>
              <a:off x="569904" y="2297095"/>
              <a:ext cx="658800" cy="65880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6" name="ID" title="Icon of a person with three stacked lines of text to the right of them">
              <a:extLst>
                <a:ext uri="{FF2B5EF4-FFF2-40B4-BE49-F238E27FC236}">
                  <a16:creationId xmlns:a16="http://schemas.microsoft.com/office/drawing/2014/main" id="{1795701B-69B7-8F42-0B13-F2B811755FF0}"/>
                </a:ext>
              </a:extLst>
            </p:cNvPr>
            <p:cNvSpPr>
              <a:spLocks noChangeAspect="1" noEditPoints="1"/>
            </p:cNvSpPr>
            <p:nvPr/>
          </p:nvSpPr>
          <p:spPr bwMode="auto">
            <a:xfrm>
              <a:off x="727514" y="2518018"/>
              <a:ext cx="316618" cy="18285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469E5D-76AF-E2E1-63C8-E66C1E89C25C}"/>
              </a:ext>
            </a:extLst>
          </p:cNvPr>
          <p:cNvGrpSpPr/>
          <p:nvPr/>
        </p:nvGrpSpPr>
        <p:grpSpPr>
          <a:xfrm>
            <a:off x="541964" y="3047367"/>
            <a:ext cx="518956" cy="518956"/>
            <a:chOff x="762348" y="4277071"/>
            <a:chExt cx="658800" cy="658800"/>
          </a:xfrm>
        </p:grpSpPr>
        <p:sp>
          <p:nvSpPr>
            <p:cNvPr id="48" name="Oval 47">
              <a:extLst>
                <a:ext uri="{FF2B5EF4-FFF2-40B4-BE49-F238E27FC236}">
                  <a16:creationId xmlns:a16="http://schemas.microsoft.com/office/drawing/2014/main" id="{A0B525A0-CB47-4575-FA45-CF079EDDA589}"/>
                </a:ext>
              </a:extLst>
            </p:cNvPr>
            <p:cNvSpPr/>
            <p:nvPr/>
          </p:nvSpPr>
          <p:spPr bwMode="auto">
            <a:xfrm>
              <a:off x="762348" y="4277071"/>
              <a:ext cx="658800" cy="65880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9" name="Quest_ED40" title="Icon of a map with a dotted line leading to an ex">
              <a:extLst>
                <a:ext uri="{FF2B5EF4-FFF2-40B4-BE49-F238E27FC236}">
                  <a16:creationId xmlns:a16="http://schemas.microsoft.com/office/drawing/2014/main" id="{0D19C8A0-73D6-14BB-94D3-51E59E594AB9}"/>
                </a:ext>
              </a:extLst>
            </p:cNvPr>
            <p:cNvSpPr>
              <a:spLocks noChangeAspect="1" noEditPoints="1"/>
            </p:cNvSpPr>
            <p:nvPr/>
          </p:nvSpPr>
          <p:spPr bwMode="auto">
            <a:xfrm>
              <a:off x="914854" y="4414259"/>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0" name="Group 49" descr="Icon location">
            <a:extLst>
              <a:ext uri="{FF2B5EF4-FFF2-40B4-BE49-F238E27FC236}">
                <a16:creationId xmlns:a16="http://schemas.microsoft.com/office/drawing/2014/main" id="{562B6304-F90C-54AF-2E39-BE8AD637461E}"/>
              </a:ext>
            </a:extLst>
          </p:cNvPr>
          <p:cNvGrpSpPr/>
          <p:nvPr/>
        </p:nvGrpSpPr>
        <p:grpSpPr>
          <a:xfrm>
            <a:off x="541964" y="3815064"/>
            <a:ext cx="518956" cy="518956"/>
            <a:chOff x="4358213" y="3560884"/>
            <a:chExt cx="659875" cy="659875"/>
          </a:xfrm>
        </p:grpSpPr>
        <p:sp>
          <p:nvSpPr>
            <p:cNvPr id="51" name="Oval 50">
              <a:extLst>
                <a:ext uri="{FF2B5EF4-FFF2-40B4-BE49-F238E27FC236}">
                  <a16:creationId xmlns:a16="http://schemas.microsoft.com/office/drawing/2014/main" id="{D635B01A-C916-3A51-DB41-0FB47C8382A4}"/>
                </a:ext>
              </a:extLst>
            </p:cNvPr>
            <p:cNvSpPr/>
            <p:nvPr/>
          </p:nvSpPr>
          <p:spPr bwMode="auto">
            <a:xfrm>
              <a:off x="4358213" y="3560884"/>
              <a:ext cx="659875" cy="65987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2" name="Relationship_F003" title="Icon of three boxes connected by lines">
              <a:extLst>
                <a:ext uri="{FF2B5EF4-FFF2-40B4-BE49-F238E27FC236}">
                  <a16:creationId xmlns:a16="http://schemas.microsoft.com/office/drawing/2014/main" id="{44C1FD45-9E85-379E-346F-B036F2B03E13}"/>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31FAEF5F-D3E0-EDC2-803D-AC769094C46B}"/>
              </a:ext>
            </a:extLst>
          </p:cNvPr>
          <p:cNvGrpSpPr/>
          <p:nvPr/>
        </p:nvGrpSpPr>
        <p:grpSpPr>
          <a:xfrm>
            <a:off x="541964" y="4795969"/>
            <a:ext cx="494148" cy="494148"/>
            <a:chOff x="532198" y="4929913"/>
            <a:chExt cx="627308" cy="627308"/>
          </a:xfrm>
        </p:grpSpPr>
        <p:sp>
          <p:nvSpPr>
            <p:cNvPr id="54" name="Oval 53">
              <a:extLst>
                <a:ext uri="{FF2B5EF4-FFF2-40B4-BE49-F238E27FC236}">
                  <a16:creationId xmlns:a16="http://schemas.microsoft.com/office/drawing/2014/main" id="{71AE432C-020C-5F25-35C8-BC82F13AB718}"/>
                </a:ext>
              </a:extLst>
            </p:cNvPr>
            <p:cNvSpPr/>
            <p:nvPr/>
          </p:nvSpPr>
          <p:spPr bwMode="auto">
            <a:xfrm>
              <a:off x="532198" y="4929913"/>
              <a:ext cx="627308" cy="627308"/>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5" name="list_4" title="Icon of a checklist">
              <a:extLst>
                <a:ext uri="{FF2B5EF4-FFF2-40B4-BE49-F238E27FC236}">
                  <a16:creationId xmlns:a16="http://schemas.microsoft.com/office/drawing/2014/main" id="{B8CB67C6-3682-4695-9F6D-1A2A71A918A1}"/>
                </a:ext>
              </a:extLst>
            </p:cNvPr>
            <p:cNvSpPr>
              <a:spLocks noChangeAspect="1" noEditPoints="1"/>
            </p:cNvSpPr>
            <p:nvPr/>
          </p:nvSpPr>
          <p:spPr bwMode="auto">
            <a:xfrm>
              <a:off x="667206" y="5126400"/>
              <a:ext cx="315057" cy="21294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ln w="19050">
              <a:solidFill>
                <a:schemeClr val="tx1"/>
              </a:solidFill>
              <a:headEnd/>
              <a:tailEn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p:txBody>
        </p:sp>
      </p:grpSp>
      <p:grpSp>
        <p:nvGrpSpPr>
          <p:cNvPr id="56" name="Group 55">
            <a:extLst>
              <a:ext uri="{FF2B5EF4-FFF2-40B4-BE49-F238E27FC236}">
                <a16:creationId xmlns:a16="http://schemas.microsoft.com/office/drawing/2014/main" id="{7FCADBD4-2016-3182-822D-2E855AA3E30C}"/>
              </a:ext>
            </a:extLst>
          </p:cNvPr>
          <p:cNvGrpSpPr/>
          <p:nvPr/>
        </p:nvGrpSpPr>
        <p:grpSpPr>
          <a:xfrm>
            <a:off x="541964" y="5579681"/>
            <a:ext cx="494148" cy="494148"/>
            <a:chOff x="530662" y="1381010"/>
            <a:chExt cx="627308" cy="627308"/>
          </a:xfrm>
        </p:grpSpPr>
        <p:sp>
          <p:nvSpPr>
            <p:cNvPr id="57" name="Oval 56">
              <a:extLst>
                <a:ext uri="{FF2B5EF4-FFF2-40B4-BE49-F238E27FC236}">
                  <a16:creationId xmlns:a16="http://schemas.microsoft.com/office/drawing/2014/main" id="{EBDF7847-8D1D-34BD-4BCF-9E9D127E3E11}"/>
                </a:ext>
              </a:extLst>
            </p:cNvPr>
            <p:cNvSpPr/>
            <p:nvPr/>
          </p:nvSpPr>
          <p:spPr bwMode="auto">
            <a:xfrm>
              <a:off x="530662" y="1381010"/>
              <a:ext cx="627308" cy="627308"/>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58" name="Graphic 57">
              <a:extLst>
                <a:ext uri="{FF2B5EF4-FFF2-40B4-BE49-F238E27FC236}">
                  <a16:creationId xmlns:a16="http://schemas.microsoft.com/office/drawing/2014/main" id="{E4BE1BB9-C7A5-6309-08A7-F4EA5FFD20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479" y="1497768"/>
              <a:ext cx="335765" cy="366290"/>
            </a:xfrm>
            <a:prstGeom prst="rect">
              <a:avLst/>
            </a:prstGeom>
          </p:spPr>
        </p:pic>
      </p:grpSp>
    </p:spTree>
    <p:extLst>
      <p:ext uri="{BB962C8B-B14F-4D97-AF65-F5344CB8AC3E}">
        <p14:creationId xmlns:p14="http://schemas.microsoft.com/office/powerpoint/2010/main" val="21957642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FADC-B167-4E47-5FDE-08CCE1C8C14E}"/>
              </a:ext>
            </a:extLst>
          </p:cNvPr>
          <p:cNvSpPr>
            <a:spLocks noGrp="1"/>
          </p:cNvSpPr>
          <p:nvPr>
            <p:ph type="title"/>
          </p:nvPr>
        </p:nvSpPr>
        <p:spPr>
          <a:xfrm>
            <a:off x="588263" y="457200"/>
            <a:ext cx="11018520" cy="861774"/>
          </a:xfrm>
        </p:spPr>
        <p:txBody>
          <a:bodyPr>
            <a:normAutofit/>
          </a:bodyPr>
          <a:lstStyle/>
          <a:p>
            <a:r>
              <a:rPr lang="en-US"/>
              <a:t>Request and provisioning workflow integrations</a:t>
            </a:r>
            <a:br>
              <a:rPr lang="en-US"/>
            </a:br>
            <a:r>
              <a:rPr lang="en-US" sz="2000">
                <a:solidFill>
                  <a:schemeClr val="accent1"/>
                </a:solidFill>
              </a:rPr>
              <a:t>Custom workflows for access lifecycle</a:t>
            </a:r>
            <a:endParaRPr lang="en-US">
              <a:solidFill>
                <a:schemeClr val="accent1"/>
              </a:solidFill>
            </a:endParaRPr>
          </a:p>
        </p:txBody>
      </p:sp>
      <p:sp>
        <p:nvSpPr>
          <p:cNvPr id="4" name="TextBox 3">
            <a:extLst>
              <a:ext uri="{FF2B5EF4-FFF2-40B4-BE49-F238E27FC236}">
                <a16:creationId xmlns:a16="http://schemas.microsoft.com/office/drawing/2014/main" id="{2BB6C61E-6C65-F856-1CBF-43E249E869D0}"/>
              </a:ext>
            </a:extLst>
          </p:cNvPr>
          <p:cNvSpPr txBox="1"/>
          <p:nvPr/>
        </p:nvSpPr>
        <p:spPr>
          <a:xfrm>
            <a:off x="10383952" y="248465"/>
            <a:ext cx="1447732" cy="340519"/>
          </a:xfrm>
          <a:prstGeom prst="roundRect">
            <a:avLst/>
          </a:prstGeom>
          <a:solidFill>
            <a:schemeClr val="accent1"/>
          </a:solidFill>
        </p:spPr>
        <p:txBody>
          <a:bodyPr wrap="none" lIns="76200" tIns="38100" rIns="76200" bIns="3810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Segoe UI Semibold"/>
                <a:ea typeface="+mn-ea"/>
                <a:cs typeface="+mn-cs"/>
              </a:rPr>
              <a:t>Public preview</a:t>
            </a:r>
          </a:p>
        </p:txBody>
      </p:sp>
      <p:sp>
        <p:nvSpPr>
          <p:cNvPr id="5" name="Rectangle: Rounded Corners 4">
            <a:extLst>
              <a:ext uri="{FF2B5EF4-FFF2-40B4-BE49-F238E27FC236}">
                <a16:creationId xmlns:a16="http://schemas.microsoft.com/office/drawing/2014/main" id="{042FCA28-3F8F-5188-D76C-5F5843D82B97}"/>
              </a:ext>
            </a:extLst>
          </p:cNvPr>
          <p:cNvSpPr/>
          <p:nvPr/>
        </p:nvSpPr>
        <p:spPr bwMode="auto">
          <a:xfrm>
            <a:off x="722593" y="2669536"/>
            <a:ext cx="2137592" cy="2459747"/>
          </a:xfrm>
          <a:prstGeom prst="roundRect">
            <a:avLst/>
          </a:prstGeom>
          <a:solidFill>
            <a:schemeClr val="bg1"/>
          </a:solidFill>
          <a:ln>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1287" tIns="193030" rIns="241287" bIns="193030" numCol="1" spcCol="0" rtlCol="0" fromWordArt="0" anchor="t" anchorCtr="0" forceAA="0" compatLnSpc="1">
            <a:prstTxWarp prst="textNoShape">
              <a:avLst/>
            </a:prstTxWarp>
            <a:noAutofit/>
          </a:bodyPr>
          <a:lstStyle/>
          <a:p>
            <a:pPr marL="0" marR="0" lvl="0" indent="0" algn="l" defTabSz="1230303" rtl="0" eaLnBrk="1" fontAlgn="base" latinLnBrk="0" hangingPunct="1">
              <a:lnSpc>
                <a:spcPct val="100000"/>
              </a:lnSpc>
              <a:spcBef>
                <a:spcPct val="0"/>
              </a:spcBef>
              <a:spcAft>
                <a:spcPct val="0"/>
              </a:spcAft>
              <a:buClrTx/>
              <a:buSzTx/>
              <a:buFontTx/>
              <a:buNone/>
              <a:tabLst/>
              <a:defRPr/>
            </a:pPr>
            <a:endParaRPr kumimoji="0" lang="en-US" sz="158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6CCF751-1F2D-93BA-4F7F-E9F73AA23ECF}"/>
              </a:ext>
            </a:extLst>
          </p:cNvPr>
          <p:cNvSpPr txBox="1"/>
          <p:nvPr/>
        </p:nvSpPr>
        <p:spPr>
          <a:xfrm>
            <a:off x="1189141" y="1662130"/>
            <a:ext cx="1204496" cy="791755"/>
          </a:xfrm>
          <a:prstGeom prst="rect">
            <a:avLst/>
          </a:prstGeom>
          <a:noFill/>
        </p:spPr>
        <p:txBody>
          <a:bodyPr wrap="square" lIns="0" tIns="0" rIns="0" bIns="0" rtlCol="0" anchor="b" anchorCtr="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Access </a:t>
            </a:r>
            <a:br>
              <a:rPr kumimoji="0" lang="en-US" sz="1715" b="1" i="0" u="none" strike="noStrike" kern="1200" cap="none" spc="0" normalizeH="0" baseline="0" noProof="0">
                <a:ln>
                  <a:noFill/>
                </a:ln>
                <a:solidFill>
                  <a:srgbClr val="000000"/>
                </a:solidFill>
                <a:effectLst/>
                <a:uLnTx/>
                <a:uFillTx/>
                <a:latin typeface="Segoe UI Semibold"/>
                <a:ea typeface="+mn-ea"/>
                <a:cs typeface="+mn-cs"/>
              </a:rPr>
            </a:br>
            <a:r>
              <a:rPr kumimoji="0" lang="en-US" sz="1715" b="1" i="0" u="none" strike="noStrike" kern="1200" cap="none" spc="0" normalizeH="0" baseline="0" noProof="0">
                <a:ln>
                  <a:noFill/>
                </a:ln>
                <a:solidFill>
                  <a:srgbClr val="000000"/>
                </a:solidFill>
                <a:effectLst/>
                <a:uLnTx/>
                <a:uFillTx/>
                <a:latin typeface="Segoe UI Semibold"/>
                <a:ea typeface="+mn-ea"/>
                <a:cs typeface="+mn-cs"/>
              </a:rPr>
              <a:t>packages and policies</a:t>
            </a:r>
          </a:p>
        </p:txBody>
      </p:sp>
      <p:grpSp>
        <p:nvGrpSpPr>
          <p:cNvPr id="7" name="Group 6" descr="people, collaboration&#10;">
            <a:extLst>
              <a:ext uri="{FF2B5EF4-FFF2-40B4-BE49-F238E27FC236}">
                <a16:creationId xmlns:a16="http://schemas.microsoft.com/office/drawing/2014/main" id="{15922800-B12F-DA5D-F551-46EC7401E26E}"/>
              </a:ext>
            </a:extLst>
          </p:cNvPr>
          <p:cNvGrpSpPr>
            <a:grpSpLocks noChangeAspect="1"/>
          </p:cNvGrpSpPr>
          <p:nvPr/>
        </p:nvGrpSpPr>
        <p:grpSpPr>
          <a:xfrm>
            <a:off x="3347471" y="6089731"/>
            <a:ext cx="406618" cy="251984"/>
            <a:chOff x="7854785" y="3561397"/>
            <a:chExt cx="411163" cy="254801"/>
          </a:xfrm>
        </p:grpSpPr>
        <p:sp>
          <p:nvSpPr>
            <p:cNvPr id="8" name="Freeform: Shape 7">
              <a:extLst>
                <a:ext uri="{FF2B5EF4-FFF2-40B4-BE49-F238E27FC236}">
                  <a16:creationId xmlns:a16="http://schemas.microsoft.com/office/drawing/2014/main" id="{F389DADF-4332-749F-3884-8339DAA7F834}"/>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D5868E8-EA4C-5F6B-1124-45C2F2C14EB3}"/>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B75D7ED-5FA5-C7D1-193E-A9B9DD2388C5}"/>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CC075119-7D47-9D4E-CB69-378F71E9FDF7}"/>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33A04D7-DDC6-80BF-F851-82404669A3F7}"/>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DC57C84-FC8A-D97A-9E27-A650B476AC87}"/>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 name="Graphic 154">
            <a:extLst>
              <a:ext uri="{FF2B5EF4-FFF2-40B4-BE49-F238E27FC236}">
                <a16:creationId xmlns:a16="http://schemas.microsoft.com/office/drawing/2014/main" id="{AF6F276A-C020-5949-F860-42C5B7D9D4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4405" y="5827532"/>
            <a:ext cx="865705" cy="865703"/>
          </a:xfrm>
          <a:prstGeom prst="rect">
            <a:avLst/>
          </a:prstGeom>
        </p:spPr>
      </p:pic>
      <p:pic>
        <p:nvPicPr>
          <p:cNvPr id="15" name="Graphic 14">
            <a:extLst>
              <a:ext uri="{FF2B5EF4-FFF2-40B4-BE49-F238E27FC236}">
                <a16:creationId xmlns:a16="http://schemas.microsoft.com/office/drawing/2014/main" id="{6FB18798-4C34-1B7A-8C52-992D9D10FD40}"/>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3754089" y="2800807"/>
            <a:ext cx="615268" cy="615268"/>
          </a:xfrm>
          <a:prstGeom prst="rect">
            <a:avLst/>
          </a:prstGeom>
        </p:spPr>
      </p:pic>
      <p:pic>
        <p:nvPicPr>
          <p:cNvPr id="16" name="Picture 2" descr="Icon&#10;&#10;Description automatically generated">
            <a:extLst>
              <a:ext uri="{FF2B5EF4-FFF2-40B4-BE49-F238E27FC236}">
                <a16:creationId xmlns:a16="http://schemas.microsoft.com/office/drawing/2014/main" id="{BD623568-AAE9-7ACC-7070-BCFDA45499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9088" y="3651274"/>
            <a:ext cx="945271" cy="496267"/>
          </a:xfrm>
          <a:prstGeom prst="rect">
            <a:avLst/>
          </a:prstGeom>
          <a:noFill/>
        </p:spPr>
      </p:pic>
      <p:sp>
        <p:nvSpPr>
          <p:cNvPr id="17" name="TextBox 16">
            <a:extLst>
              <a:ext uri="{FF2B5EF4-FFF2-40B4-BE49-F238E27FC236}">
                <a16:creationId xmlns:a16="http://schemas.microsoft.com/office/drawing/2014/main" id="{71685EC2-C0C7-6D2F-371E-25598B5D6417}"/>
              </a:ext>
            </a:extLst>
          </p:cNvPr>
          <p:cNvSpPr txBox="1"/>
          <p:nvPr/>
        </p:nvSpPr>
        <p:spPr>
          <a:xfrm>
            <a:off x="3482995" y="1930779"/>
            <a:ext cx="1157456" cy="553964"/>
          </a:xfrm>
          <a:prstGeom prst="rect">
            <a:avLst/>
          </a:prstGeom>
          <a:noFill/>
        </p:spPr>
        <p:txBody>
          <a:bodyPr wrap="none" lIns="0" tIns="0" rIns="0" bIns="0" rtlCol="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Azure </a:t>
            </a:r>
            <a:br>
              <a:rPr kumimoji="0" lang="en-US" sz="1715" b="1" i="0" u="none" strike="noStrike" kern="1200" cap="none" spc="0" normalizeH="0" baseline="0" noProof="0">
                <a:ln>
                  <a:noFill/>
                </a:ln>
                <a:solidFill>
                  <a:srgbClr val="000000"/>
                </a:solidFill>
                <a:effectLst/>
                <a:uLnTx/>
                <a:uFillTx/>
                <a:latin typeface="Segoe UI Semibold"/>
                <a:ea typeface="+mn-ea"/>
                <a:cs typeface="+mn-cs"/>
              </a:rPr>
            </a:br>
            <a:r>
              <a:rPr kumimoji="0" lang="en-US" sz="1715" b="1" i="0" u="none" strike="noStrike" kern="1200" cap="none" spc="0" normalizeH="0" baseline="0" noProof="0">
                <a:ln>
                  <a:noFill/>
                </a:ln>
                <a:solidFill>
                  <a:srgbClr val="000000"/>
                </a:solidFill>
                <a:effectLst/>
                <a:uLnTx/>
                <a:uFillTx/>
                <a:latin typeface="Segoe UI Semibold"/>
                <a:ea typeface="+mn-ea"/>
                <a:cs typeface="+mn-cs"/>
              </a:rPr>
              <a:t>Logic Apps</a:t>
            </a:r>
          </a:p>
        </p:txBody>
      </p:sp>
      <p:sp>
        <p:nvSpPr>
          <p:cNvPr id="18" name="TextBox 17">
            <a:extLst>
              <a:ext uri="{FF2B5EF4-FFF2-40B4-BE49-F238E27FC236}">
                <a16:creationId xmlns:a16="http://schemas.microsoft.com/office/drawing/2014/main" id="{337F35FE-A45F-66C9-96E9-2520499143FE}"/>
              </a:ext>
            </a:extLst>
          </p:cNvPr>
          <p:cNvSpPr txBox="1"/>
          <p:nvPr/>
        </p:nvSpPr>
        <p:spPr>
          <a:xfrm>
            <a:off x="6636277" y="1926049"/>
            <a:ext cx="1230832" cy="527837"/>
          </a:xfrm>
          <a:prstGeom prst="rect">
            <a:avLst/>
          </a:prstGeom>
          <a:noFill/>
        </p:spPr>
        <p:txBody>
          <a:bodyPr wrap="square" lIns="0" tIns="0" rIns="0" bIns="0" rtlCol="0" anchor="b" anchorCtr="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Additional integrations</a:t>
            </a:r>
          </a:p>
        </p:txBody>
      </p:sp>
      <p:sp>
        <p:nvSpPr>
          <p:cNvPr id="19" name="TextBox 18">
            <a:extLst>
              <a:ext uri="{FF2B5EF4-FFF2-40B4-BE49-F238E27FC236}">
                <a16:creationId xmlns:a16="http://schemas.microsoft.com/office/drawing/2014/main" id="{ED4B788D-A468-FC64-1EF3-DE396D44057C}"/>
              </a:ext>
            </a:extLst>
          </p:cNvPr>
          <p:cNvSpPr txBox="1"/>
          <p:nvPr/>
        </p:nvSpPr>
        <p:spPr>
          <a:xfrm>
            <a:off x="4352221" y="3326138"/>
            <a:ext cx="1530717" cy="468634"/>
          </a:xfrm>
          <a:prstGeom prst="rect">
            <a:avLst/>
          </a:prstGeom>
          <a:noFill/>
        </p:spPr>
        <p:txBody>
          <a:bodyPr wrap="square" lIns="0" tIns="0" rIns="0" bIns="0" rtlCol="0">
            <a:spAutoFit/>
          </a:bodyPr>
          <a:lstStyle/>
          <a:p>
            <a:pPr marL="0" marR="0" lvl="0" indent="0" algn="ctr"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30" normalizeH="0" baseline="0" noProof="0">
                <a:ln>
                  <a:noFill/>
                </a:ln>
                <a:solidFill>
                  <a:srgbClr val="000000"/>
                </a:solidFill>
                <a:effectLst/>
                <a:uLnTx/>
                <a:uFillTx/>
                <a:latin typeface="Segoe UI"/>
                <a:ea typeface="+mn-ea"/>
                <a:cs typeface="+mn-cs"/>
              </a:rPr>
              <a:t>No/low-code </a:t>
            </a:r>
            <a:br>
              <a:rPr kumimoji="0" lang="en-US" sz="1451" b="0" i="0" u="none" strike="noStrike" kern="1200" cap="none" spc="-30" normalizeH="0" baseline="0" noProof="0">
                <a:ln>
                  <a:noFill/>
                </a:ln>
                <a:solidFill>
                  <a:srgbClr val="000000"/>
                </a:solidFill>
                <a:effectLst/>
                <a:uLnTx/>
                <a:uFillTx/>
                <a:latin typeface="Segoe UI"/>
                <a:ea typeface="+mn-ea"/>
                <a:cs typeface="+mn-cs"/>
              </a:rPr>
            </a:br>
            <a:r>
              <a:rPr kumimoji="0" lang="en-US" sz="1451" b="0" i="0" u="none" strike="noStrike" kern="1200" cap="none" spc="-30" normalizeH="0" baseline="0" noProof="0">
                <a:ln>
                  <a:noFill/>
                </a:ln>
                <a:solidFill>
                  <a:srgbClr val="000000"/>
                </a:solidFill>
                <a:effectLst/>
                <a:uLnTx/>
                <a:uFillTx/>
                <a:latin typeface="Segoe UI"/>
                <a:ea typeface="+mn-ea"/>
                <a:cs typeface="+mn-cs"/>
              </a:rPr>
              <a:t>workflow</a:t>
            </a:r>
          </a:p>
        </p:txBody>
      </p:sp>
      <p:cxnSp>
        <p:nvCxnSpPr>
          <p:cNvPr id="20" name="Straight Arrow Connector 19">
            <a:extLst>
              <a:ext uri="{FF2B5EF4-FFF2-40B4-BE49-F238E27FC236}">
                <a16:creationId xmlns:a16="http://schemas.microsoft.com/office/drawing/2014/main" id="{E9DBC05A-9F0C-C8BC-5F35-0797697B514D}"/>
              </a:ext>
            </a:extLst>
          </p:cNvPr>
          <p:cNvCxnSpPr>
            <a:cxnSpLocks/>
          </p:cNvCxnSpPr>
          <p:nvPr/>
        </p:nvCxnSpPr>
        <p:spPr>
          <a:xfrm>
            <a:off x="8536115" y="3554509"/>
            <a:ext cx="485336"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102BFD-5CAB-C3D6-B573-07BF1446F8D8}"/>
              </a:ext>
            </a:extLst>
          </p:cNvPr>
          <p:cNvCxnSpPr>
            <a:cxnSpLocks/>
          </p:cNvCxnSpPr>
          <p:nvPr/>
        </p:nvCxnSpPr>
        <p:spPr>
          <a:xfrm>
            <a:off x="3003767" y="3899408"/>
            <a:ext cx="443709"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C88EAB-0529-E11C-83AB-C9BF167D0310}"/>
              </a:ext>
            </a:extLst>
          </p:cNvPr>
          <p:cNvCxnSpPr>
            <a:cxnSpLocks/>
          </p:cNvCxnSpPr>
          <p:nvPr/>
        </p:nvCxnSpPr>
        <p:spPr>
          <a:xfrm>
            <a:off x="4705892" y="3899408"/>
            <a:ext cx="1162997"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897D81E-BAEB-0444-B42B-DDACE6A2A30F}"/>
              </a:ext>
            </a:extLst>
          </p:cNvPr>
          <p:cNvSpPr/>
          <p:nvPr/>
        </p:nvSpPr>
        <p:spPr bwMode="auto">
          <a:xfrm>
            <a:off x="5883045" y="2552904"/>
            <a:ext cx="2508419" cy="2576379"/>
          </a:xfrm>
          <a:prstGeom prst="roundRect">
            <a:avLst/>
          </a:prstGeom>
          <a:solidFill>
            <a:schemeClr val="bg1"/>
          </a:solidFill>
          <a:ln>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1287" tIns="193030" rIns="241287" bIns="193030" numCol="1" spcCol="0" rtlCol="0" fromWordArt="0" anchor="t" anchorCtr="0" forceAA="0" compatLnSpc="1">
            <a:prstTxWarp prst="textNoShape">
              <a:avLst/>
            </a:prstTxWarp>
            <a:noAutofit/>
          </a:bodyPr>
          <a:lstStyle/>
          <a:p>
            <a:pPr marL="0" marR="0" lvl="0" indent="0" algn="l" defTabSz="1230303" rtl="0" eaLnBrk="1" fontAlgn="base" latinLnBrk="0" hangingPunct="1">
              <a:lnSpc>
                <a:spcPct val="100000"/>
              </a:lnSpc>
              <a:spcBef>
                <a:spcPct val="0"/>
              </a:spcBef>
              <a:spcAft>
                <a:spcPct val="0"/>
              </a:spcAft>
              <a:buClrTx/>
              <a:buSzTx/>
              <a:buFontTx/>
              <a:buNone/>
              <a:tabLst/>
              <a:defRPr/>
            </a:pPr>
            <a:endParaRPr kumimoji="0" lang="en-US" sz="158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5B8B7496-53F7-87B2-306C-BF4406DDB91A}"/>
              </a:ext>
            </a:extLst>
          </p:cNvPr>
          <p:cNvSpPr txBox="1"/>
          <p:nvPr/>
        </p:nvSpPr>
        <p:spPr>
          <a:xfrm>
            <a:off x="6421500" y="2669536"/>
            <a:ext cx="1853841" cy="2545697"/>
          </a:xfrm>
          <a:prstGeom prst="rect">
            <a:avLst/>
          </a:prstGeom>
          <a:noFill/>
        </p:spPr>
        <p:txBody>
          <a:bodyPr wrap="none" lIns="0" tIns="0" rIns="0" bIns="0" rtlCol="0" anchor="ctr" anchorCtr="0">
            <a:spAutoFit/>
          </a:bodyPr>
          <a:lstStyle/>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Custom approval</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workflows</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Finer-grained per-app</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role provisioning</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Ticketed provisioning</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for disconnected apps</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Custom notifications</a:t>
            </a:r>
          </a:p>
          <a:p>
            <a:pPr marL="0" marR="0" lvl="0" indent="0" algn="l" defTabSz="1230303" rtl="0" eaLnBrk="1" fontAlgn="base" latinLnBrk="0" hangingPunct="1">
              <a:lnSpc>
                <a:spcPct val="100000"/>
              </a:lnSpc>
              <a:spcBef>
                <a:spcPct val="0"/>
              </a:spcBef>
              <a:spcAft>
                <a:spcPts val="660"/>
              </a:spcAft>
              <a:buClrTx/>
              <a:buSzTx/>
              <a:buFontTx/>
              <a:buNone/>
              <a:tabLst/>
              <a:defRPr/>
            </a:pPr>
            <a:endParaRPr kumimoji="0" lang="en-US" sz="1451"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54">
            <a:extLst>
              <a:ext uri="{FF2B5EF4-FFF2-40B4-BE49-F238E27FC236}">
                <a16:creationId xmlns:a16="http://schemas.microsoft.com/office/drawing/2014/main" id="{685CA74E-704A-CA6F-0259-4CEC714DB9E2}"/>
              </a:ext>
            </a:extLst>
          </p:cNvPr>
          <p:cNvSpPr>
            <a:spLocks noEditPoints="1"/>
          </p:cNvSpPr>
          <p:nvPr/>
        </p:nvSpPr>
        <p:spPr bwMode="auto">
          <a:xfrm>
            <a:off x="6108772" y="2932988"/>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F856B252-ED3F-A0ED-93DE-2AA1E07C09DC}"/>
              </a:ext>
            </a:extLst>
          </p:cNvPr>
          <p:cNvSpPr>
            <a:spLocks noEditPoints="1"/>
          </p:cNvSpPr>
          <p:nvPr/>
        </p:nvSpPr>
        <p:spPr bwMode="auto">
          <a:xfrm>
            <a:off x="6108772" y="3486587"/>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54">
            <a:extLst>
              <a:ext uri="{FF2B5EF4-FFF2-40B4-BE49-F238E27FC236}">
                <a16:creationId xmlns:a16="http://schemas.microsoft.com/office/drawing/2014/main" id="{5D96941F-E2E3-BA2C-AC98-538B52111C08}"/>
              </a:ext>
            </a:extLst>
          </p:cNvPr>
          <p:cNvSpPr>
            <a:spLocks noEditPoints="1"/>
          </p:cNvSpPr>
          <p:nvPr/>
        </p:nvSpPr>
        <p:spPr bwMode="auto">
          <a:xfrm>
            <a:off x="6108772" y="4040184"/>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54">
            <a:extLst>
              <a:ext uri="{FF2B5EF4-FFF2-40B4-BE49-F238E27FC236}">
                <a16:creationId xmlns:a16="http://schemas.microsoft.com/office/drawing/2014/main" id="{6A51645C-679B-CB05-E32C-402FBBD3F481}"/>
              </a:ext>
            </a:extLst>
          </p:cNvPr>
          <p:cNvSpPr>
            <a:spLocks noEditPoints="1"/>
          </p:cNvSpPr>
          <p:nvPr/>
        </p:nvSpPr>
        <p:spPr bwMode="auto">
          <a:xfrm>
            <a:off x="6108772" y="4593785"/>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D06F3885-CAD0-479E-9024-E5DE4DE882CD}"/>
              </a:ext>
            </a:extLst>
          </p:cNvPr>
          <p:cNvSpPr txBox="1"/>
          <p:nvPr/>
        </p:nvSpPr>
        <p:spPr>
          <a:xfrm>
            <a:off x="1316200" y="2833767"/>
            <a:ext cx="1687567" cy="2368469"/>
          </a:xfrm>
          <a:prstGeom prst="rect">
            <a:avLst/>
          </a:prstGeom>
          <a:noFill/>
        </p:spPr>
        <p:txBody>
          <a:bodyPr wrap="square" lIns="0" tIns="0" rIns="0" bIns="0" rtlCol="0" anchor="ctr" anchorCtr="0">
            <a:spAutoFit/>
          </a:bodyPr>
          <a:lstStyle/>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When access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requested</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When access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approved</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Access  granted actions</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Access removed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actions</a:t>
            </a:r>
          </a:p>
          <a:p>
            <a:pPr marL="0" marR="0" lvl="0" indent="0" algn="l" defTabSz="1230303" rtl="0" eaLnBrk="1" fontAlgn="base" latinLnBrk="0" hangingPunct="1">
              <a:lnSpc>
                <a:spcPct val="100000"/>
              </a:lnSpc>
              <a:spcBef>
                <a:spcPct val="0"/>
              </a:spcBef>
              <a:spcAft>
                <a:spcPts val="660"/>
              </a:spcAft>
              <a:buClrTx/>
              <a:buSzTx/>
              <a:buFontTx/>
              <a:buNone/>
              <a:tabLst/>
              <a:defRPr/>
            </a:pPr>
            <a:endParaRPr kumimoji="0" lang="en-US" sz="1451"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154">
            <a:extLst>
              <a:ext uri="{FF2B5EF4-FFF2-40B4-BE49-F238E27FC236}">
                <a16:creationId xmlns:a16="http://schemas.microsoft.com/office/drawing/2014/main" id="{C65F6498-5110-CCBA-12EB-97B816C60134}"/>
              </a:ext>
            </a:extLst>
          </p:cNvPr>
          <p:cNvSpPr>
            <a:spLocks noEditPoints="1"/>
          </p:cNvSpPr>
          <p:nvPr/>
        </p:nvSpPr>
        <p:spPr bwMode="auto">
          <a:xfrm>
            <a:off x="918507" y="2917351"/>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154">
            <a:extLst>
              <a:ext uri="{FF2B5EF4-FFF2-40B4-BE49-F238E27FC236}">
                <a16:creationId xmlns:a16="http://schemas.microsoft.com/office/drawing/2014/main" id="{2EFD017B-5FD7-2003-9696-7F99445A4C30}"/>
              </a:ext>
            </a:extLst>
          </p:cNvPr>
          <p:cNvSpPr>
            <a:spLocks noEditPoints="1"/>
          </p:cNvSpPr>
          <p:nvPr/>
        </p:nvSpPr>
        <p:spPr bwMode="auto">
          <a:xfrm>
            <a:off x="918507" y="3470950"/>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154">
            <a:extLst>
              <a:ext uri="{FF2B5EF4-FFF2-40B4-BE49-F238E27FC236}">
                <a16:creationId xmlns:a16="http://schemas.microsoft.com/office/drawing/2014/main" id="{5E61D500-0D02-4E6F-B414-2732CD2D858A}"/>
              </a:ext>
            </a:extLst>
          </p:cNvPr>
          <p:cNvSpPr>
            <a:spLocks noEditPoints="1"/>
          </p:cNvSpPr>
          <p:nvPr/>
        </p:nvSpPr>
        <p:spPr bwMode="auto">
          <a:xfrm>
            <a:off x="918507" y="4024547"/>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54">
            <a:extLst>
              <a:ext uri="{FF2B5EF4-FFF2-40B4-BE49-F238E27FC236}">
                <a16:creationId xmlns:a16="http://schemas.microsoft.com/office/drawing/2014/main" id="{A32B8303-B8FA-E78F-4DD8-0787505E3192}"/>
              </a:ext>
            </a:extLst>
          </p:cNvPr>
          <p:cNvSpPr>
            <a:spLocks noEditPoints="1"/>
          </p:cNvSpPr>
          <p:nvPr/>
        </p:nvSpPr>
        <p:spPr bwMode="auto">
          <a:xfrm>
            <a:off x="918507" y="4578148"/>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E4544534-E23D-756E-5FC9-9A88107074A5}"/>
              </a:ext>
            </a:extLst>
          </p:cNvPr>
          <p:cNvGrpSpPr>
            <a:grpSpLocks noChangeAspect="1"/>
          </p:cNvGrpSpPr>
          <p:nvPr/>
        </p:nvGrpSpPr>
        <p:grpSpPr>
          <a:xfrm>
            <a:off x="590610" y="5570628"/>
            <a:ext cx="1164016" cy="1045203"/>
            <a:chOff x="6197795" y="5009164"/>
            <a:chExt cx="1209942" cy="1086440"/>
          </a:xfrm>
        </p:grpSpPr>
        <p:grpSp>
          <p:nvGrpSpPr>
            <p:cNvPr id="35" name="Group 34">
              <a:extLst>
                <a:ext uri="{FF2B5EF4-FFF2-40B4-BE49-F238E27FC236}">
                  <a16:creationId xmlns:a16="http://schemas.microsoft.com/office/drawing/2014/main" id="{D559D3F3-99E5-D744-F140-41FDC84554BE}"/>
                </a:ext>
              </a:extLst>
            </p:cNvPr>
            <p:cNvGrpSpPr/>
            <p:nvPr/>
          </p:nvGrpSpPr>
          <p:grpSpPr>
            <a:xfrm>
              <a:off x="6197795" y="5009164"/>
              <a:ext cx="616635" cy="1026202"/>
              <a:chOff x="6197795" y="5009164"/>
              <a:chExt cx="616635" cy="1026202"/>
            </a:xfrm>
          </p:grpSpPr>
          <p:grpSp>
            <p:nvGrpSpPr>
              <p:cNvPr id="37" name="Picture 88">
                <a:extLst>
                  <a:ext uri="{FF2B5EF4-FFF2-40B4-BE49-F238E27FC236}">
                    <a16:creationId xmlns:a16="http://schemas.microsoft.com/office/drawing/2014/main" id="{D4A43BE2-E94A-FBD3-2118-791540020BE3}"/>
                  </a:ext>
                </a:extLst>
              </p:cNvPr>
              <p:cNvGrpSpPr/>
              <p:nvPr/>
            </p:nvGrpSpPr>
            <p:grpSpPr>
              <a:xfrm>
                <a:off x="6197795" y="5009164"/>
                <a:ext cx="616635" cy="1026202"/>
                <a:chOff x="6197795" y="5009164"/>
                <a:chExt cx="616635" cy="1026202"/>
              </a:xfrm>
            </p:grpSpPr>
            <p:sp>
              <p:nvSpPr>
                <p:cNvPr id="45" name="Freeform: Shape 44">
                  <a:extLst>
                    <a:ext uri="{FF2B5EF4-FFF2-40B4-BE49-F238E27FC236}">
                      <a16:creationId xmlns:a16="http://schemas.microsoft.com/office/drawing/2014/main" id="{229C659C-451B-9398-E94E-322F3EB14CD4}"/>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8D6B3AD-9194-4B61-ED4A-BDD898DEB91E}"/>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8E927ADB-72F6-F11C-AF78-36EDAEDB8A82}"/>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9780ECB2-AA27-C560-5A02-90D768EB5C3B}"/>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3BC24E95-F972-404B-C2A0-4BE52A63FA30}"/>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560AA2D1-7448-0595-3A0A-0D1E5F8D8DA7}"/>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4D8A8709-204D-A37B-7EB9-A88E6CFC5AFF}"/>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E2898DB7-2986-E8E2-9E06-B846AE43FD17}"/>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B093230F-AB15-42D9-3475-D06F02AE955A}"/>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157B40D-6C82-B215-F86E-9C09D97F6D26}"/>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09FAA7DA-E4DD-4E62-7E10-15C9BDB113A3}"/>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49602CE3-17AF-5F87-7907-5131298E08F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49" name="Graphic 48">
            <a:extLst>
              <a:ext uri="{FF2B5EF4-FFF2-40B4-BE49-F238E27FC236}">
                <a16:creationId xmlns:a16="http://schemas.microsoft.com/office/drawing/2014/main" id="{98CC0087-A5DA-B149-F0DA-4FFA22ACBEFD}"/>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1722635" y="5785022"/>
            <a:ext cx="801770" cy="801770"/>
          </a:xfrm>
          <a:prstGeom prst="rect">
            <a:avLst/>
          </a:prstGeom>
        </p:spPr>
      </p:pic>
      <p:grpSp>
        <p:nvGrpSpPr>
          <p:cNvPr id="50" name="Group 49">
            <a:extLst>
              <a:ext uri="{FF2B5EF4-FFF2-40B4-BE49-F238E27FC236}">
                <a16:creationId xmlns:a16="http://schemas.microsoft.com/office/drawing/2014/main" id="{EE5CC601-9FBC-57A0-9AB5-3635AC8CF73C}"/>
              </a:ext>
            </a:extLst>
          </p:cNvPr>
          <p:cNvGrpSpPr/>
          <p:nvPr/>
        </p:nvGrpSpPr>
        <p:grpSpPr>
          <a:xfrm rot="5400000">
            <a:off x="10496490" y="3668099"/>
            <a:ext cx="100124" cy="739993"/>
            <a:chOff x="8225720" y="3916141"/>
            <a:chExt cx="106680" cy="788447"/>
          </a:xfrm>
          <a:noFill/>
        </p:grpSpPr>
        <p:sp>
          <p:nvSpPr>
            <p:cNvPr id="51" name="Oval 50">
              <a:extLst>
                <a:ext uri="{FF2B5EF4-FFF2-40B4-BE49-F238E27FC236}">
                  <a16:creationId xmlns:a16="http://schemas.microsoft.com/office/drawing/2014/main" id="{B30DC79D-6C79-922D-8909-060DDC30D028}"/>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79E278E1-2EEC-4485-E6A5-74E3463F06A1}"/>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18785C1B-7387-935E-E107-EB437C7460B8}"/>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4" name="Rectangle: Rounded Corners 53">
            <a:extLst>
              <a:ext uri="{FF2B5EF4-FFF2-40B4-BE49-F238E27FC236}">
                <a16:creationId xmlns:a16="http://schemas.microsoft.com/office/drawing/2014/main" id="{D59E248A-0A94-F35D-80DE-9549DE258C5F}"/>
              </a:ext>
              <a:ext uri="{C183D7F6-B498-43B3-948B-1728B52AA6E4}">
                <adec:decorative xmlns:adec="http://schemas.microsoft.com/office/drawing/2017/decorative" val="1"/>
              </a:ext>
            </a:extLst>
          </p:cNvPr>
          <p:cNvSpPr/>
          <p:nvPr/>
        </p:nvSpPr>
        <p:spPr bwMode="auto">
          <a:xfrm>
            <a:off x="9259242" y="4042048"/>
            <a:ext cx="2574615" cy="509966"/>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Rectangle 54">
            <a:extLst>
              <a:ext uri="{FF2B5EF4-FFF2-40B4-BE49-F238E27FC236}">
                <a16:creationId xmlns:a16="http://schemas.microsoft.com/office/drawing/2014/main" id="{9D4022D0-D171-65A7-2009-1F4AC609ED58}"/>
              </a:ext>
            </a:extLst>
          </p:cNvPr>
          <p:cNvSpPr/>
          <p:nvPr/>
        </p:nvSpPr>
        <p:spPr>
          <a:xfrm>
            <a:off x="10330771" y="4096129"/>
            <a:ext cx="501279" cy="1938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ITSM</a:t>
            </a:r>
          </a:p>
        </p:txBody>
      </p:sp>
      <p:grpSp>
        <p:nvGrpSpPr>
          <p:cNvPr id="56" name="Group 55">
            <a:extLst>
              <a:ext uri="{FF2B5EF4-FFF2-40B4-BE49-F238E27FC236}">
                <a16:creationId xmlns:a16="http://schemas.microsoft.com/office/drawing/2014/main" id="{0A2D2526-822B-7FB3-996B-F61B54BFF71A}"/>
              </a:ext>
            </a:extLst>
          </p:cNvPr>
          <p:cNvGrpSpPr/>
          <p:nvPr/>
        </p:nvGrpSpPr>
        <p:grpSpPr>
          <a:xfrm>
            <a:off x="9274864" y="2764662"/>
            <a:ext cx="2574613" cy="1126768"/>
            <a:chOff x="8423547" y="5280289"/>
            <a:chExt cx="2743200" cy="1200547"/>
          </a:xfrm>
        </p:grpSpPr>
        <p:grpSp>
          <p:nvGrpSpPr>
            <p:cNvPr id="57" name="Group 56">
              <a:extLst>
                <a:ext uri="{FF2B5EF4-FFF2-40B4-BE49-F238E27FC236}">
                  <a16:creationId xmlns:a16="http://schemas.microsoft.com/office/drawing/2014/main" id="{173EB104-3D14-9A1A-CADA-4449DB6964B9}"/>
                </a:ext>
              </a:extLst>
            </p:cNvPr>
            <p:cNvGrpSpPr/>
            <p:nvPr/>
          </p:nvGrpSpPr>
          <p:grpSpPr>
            <a:xfrm rot="5400000">
              <a:off x="9741813" y="4939405"/>
              <a:ext cx="106680" cy="788447"/>
              <a:chOff x="8225720" y="3916141"/>
              <a:chExt cx="106680" cy="788447"/>
            </a:xfrm>
            <a:noFill/>
          </p:grpSpPr>
          <p:sp>
            <p:nvSpPr>
              <p:cNvPr id="67" name="Oval 66">
                <a:extLst>
                  <a:ext uri="{FF2B5EF4-FFF2-40B4-BE49-F238E27FC236}">
                    <a16:creationId xmlns:a16="http://schemas.microsoft.com/office/drawing/2014/main" id="{3FA334A0-E898-4A15-6D25-A3A445DECFCD}"/>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2A79AB16-8D84-AA46-3DE5-F196E09E2A96}"/>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63B9D4AB-DA6A-DB28-ABE8-53193AC0A1E7}"/>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5C69E541-AB2D-131E-7111-AFB8411B6E0B}"/>
                </a:ext>
              </a:extLst>
            </p:cNvPr>
            <p:cNvGrpSpPr/>
            <p:nvPr/>
          </p:nvGrpSpPr>
          <p:grpSpPr>
            <a:xfrm>
              <a:off x="8423547" y="5337836"/>
              <a:ext cx="2743200" cy="1143000"/>
              <a:chOff x="8332107" y="5258144"/>
              <a:chExt cx="2743200" cy="1143000"/>
            </a:xfrm>
          </p:grpSpPr>
          <p:sp>
            <p:nvSpPr>
              <p:cNvPr id="59" name="Rectangle: Rounded Corners 58">
                <a:extLst>
                  <a:ext uri="{FF2B5EF4-FFF2-40B4-BE49-F238E27FC236}">
                    <a16:creationId xmlns:a16="http://schemas.microsoft.com/office/drawing/2014/main" id="{20495AA4-765B-0C80-2CE1-0766DC0E1FCB}"/>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0" name="Picture 59">
                <a:extLst>
                  <a:ext uri="{FF2B5EF4-FFF2-40B4-BE49-F238E27FC236}">
                    <a16:creationId xmlns:a16="http://schemas.microsoft.com/office/drawing/2014/main" id="{692A9D53-E9A7-4850-BDED-513C0DB5F31C}"/>
                  </a:ext>
                </a:extLst>
              </p:cNvPr>
              <p:cNvPicPr>
                <a:picLocks noChangeAspect="1"/>
              </p:cNvPicPr>
              <p:nvPr/>
            </p:nvPicPr>
            <p:blipFill>
              <a:blip r:embed="rId8"/>
              <a:stretch>
                <a:fillRect/>
              </a:stretch>
            </p:blipFill>
            <p:spPr>
              <a:xfrm>
                <a:off x="9602997" y="5907738"/>
                <a:ext cx="380189" cy="380189"/>
              </a:xfrm>
              <a:prstGeom prst="rect">
                <a:avLst/>
              </a:prstGeom>
            </p:spPr>
          </p:pic>
          <p:pic>
            <p:nvPicPr>
              <p:cNvPr id="61" name="Picture 60">
                <a:extLst>
                  <a:ext uri="{FF2B5EF4-FFF2-40B4-BE49-F238E27FC236}">
                    <a16:creationId xmlns:a16="http://schemas.microsoft.com/office/drawing/2014/main" id="{E6B86AEA-626B-AEDC-6D68-5AFDF919891A}"/>
                  </a:ext>
                </a:extLst>
              </p:cNvPr>
              <p:cNvPicPr>
                <a:picLocks noChangeAspect="1"/>
              </p:cNvPicPr>
              <p:nvPr/>
            </p:nvPicPr>
            <p:blipFill>
              <a:blip r:embed="rId9"/>
              <a:stretch>
                <a:fillRect/>
              </a:stretch>
            </p:blipFill>
            <p:spPr>
              <a:xfrm>
                <a:off x="10076202" y="5867818"/>
                <a:ext cx="460029" cy="460029"/>
              </a:xfrm>
              <a:prstGeom prst="rect">
                <a:avLst/>
              </a:prstGeom>
            </p:spPr>
          </p:pic>
          <p:pic>
            <p:nvPicPr>
              <p:cNvPr id="62" name="Picture 61">
                <a:extLst>
                  <a:ext uri="{FF2B5EF4-FFF2-40B4-BE49-F238E27FC236}">
                    <a16:creationId xmlns:a16="http://schemas.microsoft.com/office/drawing/2014/main" id="{3055D5EC-BA14-B8F8-DB22-9A953EE6AED3}"/>
                  </a:ext>
                </a:extLst>
              </p:cNvPr>
              <p:cNvPicPr>
                <a:picLocks noChangeAspect="1"/>
              </p:cNvPicPr>
              <p:nvPr/>
            </p:nvPicPr>
            <p:blipFill>
              <a:blip r:embed="rId10"/>
              <a:stretch>
                <a:fillRect/>
              </a:stretch>
            </p:blipFill>
            <p:spPr>
              <a:xfrm>
                <a:off x="9074840" y="5888728"/>
                <a:ext cx="418208" cy="418208"/>
              </a:xfrm>
              <a:prstGeom prst="rect">
                <a:avLst/>
              </a:prstGeom>
            </p:spPr>
          </p:pic>
          <p:pic>
            <p:nvPicPr>
              <p:cNvPr id="63" name="Graphic 62">
                <a:extLst>
                  <a:ext uri="{FF2B5EF4-FFF2-40B4-BE49-F238E27FC236}">
                    <a16:creationId xmlns:a16="http://schemas.microsoft.com/office/drawing/2014/main" id="{BFD6471E-1588-A573-1DD0-A890E31A33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67862" y="5903922"/>
                <a:ext cx="388383" cy="388383"/>
              </a:xfrm>
              <a:prstGeom prst="rect">
                <a:avLst/>
              </a:prstGeom>
            </p:spPr>
          </p:pic>
          <p:pic>
            <p:nvPicPr>
              <p:cNvPr id="64" name="Picture 63" descr="A red and black logo&#10;&#10;Description automatically generated with low confidence">
                <a:extLst>
                  <a:ext uri="{FF2B5EF4-FFF2-40B4-BE49-F238E27FC236}">
                    <a16:creationId xmlns:a16="http://schemas.microsoft.com/office/drawing/2014/main" id="{DF17F6F2-D47D-9DC0-232E-C324BECB3FA3}"/>
                  </a:ext>
                </a:extLst>
              </p:cNvPr>
              <p:cNvPicPr>
                <a:picLocks noChangeAspect="1"/>
              </p:cNvPicPr>
              <p:nvPr/>
            </p:nvPicPr>
            <p:blipFill>
              <a:blip r:embed="rId13"/>
              <a:stretch>
                <a:fillRect/>
              </a:stretch>
            </p:blipFill>
            <p:spPr>
              <a:xfrm>
                <a:off x="9513814" y="5649464"/>
                <a:ext cx="1238760" cy="157532"/>
              </a:xfrm>
              <a:prstGeom prst="rect">
                <a:avLst/>
              </a:prstGeom>
            </p:spPr>
          </p:pic>
          <p:pic>
            <p:nvPicPr>
              <p:cNvPr id="65" name="Picture 64">
                <a:extLst>
                  <a:ext uri="{FF2B5EF4-FFF2-40B4-BE49-F238E27FC236}">
                    <a16:creationId xmlns:a16="http://schemas.microsoft.com/office/drawing/2014/main" id="{8EE2D659-EA00-550D-03FC-4B22A46AADD9}"/>
                  </a:ext>
                </a:extLst>
              </p:cNvPr>
              <p:cNvPicPr>
                <a:picLocks noChangeAspect="1"/>
              </p:cNvPicPr>
              <p:nvPr/>
            </p:nvPicPr>
            <p:blipFill>
              <a:blip r:embed="rId14"/>
              <a:stretch>
                <a:fillRect/>
              </a:stretch>
            </p:blipFill>
            <p:spPr>
              <a:xfrm>
                <a:off x="8451582" y="5844842"/>
                <a:ext cx="511192" cy="511192"/>
              </a:xfrm>
              <a:prstGeom prst="rect">
                <a:avLst/>
              </a:prstGeom>
            </p:spPr>
          </p:pic>
          <p:pic>
            <p:nvPicPr>
              <p:cNvPr id="66" name="Picture 65" descr="Logo&#10;&#10;Description automatically generated">
                <a:extLst>
                  <a:ext uri="{FF2B5EF4-FFF2-40B4-BE49-F238E27FC236}">
                    <a16:creationId xmlns:a16="http://schemas.microsoft.com/office/drawing/2014/main" id="{96819A81-C93C-E03B-32DD-A9A3607B1AA5}"/>
                  </a:ext>
                </a:extLst>
              </p:cNvPr>
              <p:cNvPicPr>
                <a:picLocks noChangeAspect="1"/>
              </p:cNvPicPr>
              <p:nvPr/>
            </p:nvPicPr>
            <p:blipFill>
              <a:blip r:embed="rId15"/>
              <a:stretch>
                <a:fillRect/>
              </a:stretch>
            </p:blipFill>
            <p:spPr>
              <a:xfrm>
                <a:off x="8702366" y="5581868"/>
                <a:ext cx="591294" cy="292724"/>
              </a:xfrm>
              <a:prstGeom prst="rect">
                <a:avLst/>
              </a:prstGeom>
            </p:spPr>
          </p:pic>
        </p:grpSp>
      </p:grpSp>
      <p:cxnSp>
        <p:nvCxnSpPr>
          <p:cNvPr id="70" name="Straight Arrow Connector 69">
            <a:extLst>
              <a:ext uri="{FF2B5EF4-FFF2-40B4-BE49-F238E27FC236}">
                <a16:creationId xmlns:a16="http://schemas.microsoft.com/office/drawing/2014/main" id="{C20219A4-21C9-9480-5BC8-57AF1026AE2F}"/>
              </a:ext>
            </a:extLst>
          </p:cNvPr>
          <p:cNvCxnSpPr>
            <a:cxnSpLocks/>
          </p:cNvCxnSpPr>
          <p:nvPr/>
        </p:nvCxnSpPr>
        <p:spPr>
          <a:xfrm>
            <a:off x="8544086" y="4341493"/>
            <a:ext cx="485336"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69FEC58-3868-69CD-788F-43DB1837EF72}"/>
              </a:ext>
            </a:extLst>
          </p:cNvPr>
          <p:cNvSpPr/>
          <p:nvPr/>
        </p:nvSpPr>
        <p:spPr>
          <a:xfrm>
            <a:off x="10055844" y="2868837"/>
            <a:ext cx="1162631" cy="1938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Business apps</a:t>
            </a:r>
          </a:p>
        </p:txBody>
      </p:sp>
      <p:pic>
        <p:nvPicPr>
          <p:cNvPr id="72" name="Picture 71">
            <a:extLst>
              <a:ext uri="{FF2B5EF4-FFF2-40B4-BE49-F238E27FC236}">
                <a16:creationId xmlns:a16="http://schemas.microsoft.com/office/drawing/2014/main" id="{5431FA41-DC16-F2A5-7B97-8BF7CFDC0A3A}"/>
              </a:ext>
            </a:extLst>
          </p:cNvPr>
          <p:cNvPicPr>
            <a:picLocks noChangeAspect="1"/>
          </p:cNvPicPr>
          <p:nvPr/>
        </p:nvPicPr>
        <p:blipFill>
          <a:blip r:embed="rId16"/>
          <a:stretch>
            <a:fillRect/>
          </a:stretch>
        </p:blipFill>
        <p:spPr>
          <a:xfrm>
            <a:off x="9426019" y="4290028"/>
            <a:ext cx="1349864" cy="255821"/>
          </a:xfrm>
          <a:prstGeom prst="rect">
            <a:avLst/>
          </a:prstGeom>
        </p:spPr>
      </p:pic>
      <p:cxnSp>
        <p:nvCxnSpPr>
          <p:cNvPr id="73" name="Straight Arrow Connector 72">
            <a:extLst>
              <a:ext uri="{FF2B5EF4-FFF2-40B4-BE49-F238E27FC236}">
                <a16:creationId xmlns:a16="http://schemas.microsoft.com/office/drawing/2014/main" id="{EFD43006-A58C-3DA2-25B9-15330EE41CB8}"/>
              </a:ext>
            </a:extLst>
          </p:cNvPr>
          <p:cNvCxnSpPr>
            <a:cxnSpLocks/>
          </p:cNvCxnSpPr>
          <p:nvPr/>
        </p:nvCxnSpPr>
        <p:spPr>
          <a:xfrm>
            <a:off x="1903935" y="5145594"/>
            <a:ext cx="0" cy="639428"/>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3D9423E-DCB4-1B0A-BE35-79FEF87DA2F6}"/>
              </a:ext>
            </a:extLst>
          </p:cNvPr>
          <p:cNvSpPr/>
          <p:nvPr/>
        </p:nvSpPr>
        <p:spPr>
          <a:xfrm>
            <a:off x="1903935" y="5237706"/>
            <a:ext cx="1608222" cy="38779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SCIM, LDAP,  SQL, and more</a:t>
            </a:r>
          </a:p>
        </p:txBody>
      </p:sp>
    </p:spTree>
    <p:extLst>
      <p:ext uri="{BB962C8B-B14F-4D97-AF65-F5344CB8AC3E}">
        <p14:creationId xmlns:p14="http://schemas.microsoft.com/office/powerpoint/2010/main" val="41080248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553998"/>
          </a:xfrm>
        </p:spPr>
        <p:txBody>
          <a:bodyPr>
            <a:normAutofit/>
          </a:bodyPr>
          <a:lstStyle/>
          <a:p>
            <a:r>
              <a:rPr lang="en-US"/>
              <a:t>Separation of Duties</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F1C0E4F-0FF7-7844-3C9D-3AF17313570E}"/>
              </a:ext>
            </a:extLst>
          </p:cNvPr>
          <p:cNvGrpSpPr/>
          <p:nvPr/>
        </p:nvGrpSpPr>
        <p:grpSpPr>
          <a:xfrm>
            <a:off x="6445135" y="1247359"/>
            <a:ext cx="5484840" cy="2181641"/>
            <a:chOff x="5425543" y="1247359"/>
            <a:chExt cx="6504432" cy="2452913"/>
          </a:xfrm>
        </p:grpSpPr>
        <p:sp>
          <p:nvSpPr>
            <p:cNvPr id="5" name="Rectangle: Rounded Corners 4">
              <a:extLst>
                <a:ext uri="{FF2B5EF4-FFF2-40B4-BE49-F238E27FC236}">
                  <a16:creationId xmlns:a16="http://schemas.microsoft.com/office/drawing/2014/main" id="{D4CAAE42-1C8B-BFFF-DD96-2C1C5E237FB6}"/>
                </a:ext>
              </a:extLst>
            </p:cNvPr>
            <p:cNvSpPr/>
            <p:nvPr/>
          </p:nvSpPr>
          <p:spPr bwMode="auto">
            <a:xfrm>
              <a:off x="5425543" y="1247359"/>
              <a:ext cx="6504432" cy="2452913"/>
            </a:xfrm>
            <a:prstGeom prst="roundRect">
              <a:avLst>
                <a:gd name="adj" fmla="val 5690"/>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descr="Graphical user interface, text, application, email&#10;&#10;Description automatically generated">
              <a:extLst>
                <a:ext uri="{FF2B5EF4-FFF2-40B4-BE49-F238E27FC236}">
                  <a16:creationId xmlns:a16="http://schemas.microsoft.com/office/drawing/2014/main" id="{899AC8FC-CC08-8817-6D61-3A1CCEE0FDB2}"/>
                </a:ext>
              </a:extLst>
            </p:cNvPr>
            <p:cNvPicPr>
              <a:picLocks noChangeAspect="1"/>
            </p:cNvPicPr>
            <p:nvPr/>
          </p:nvPicPr>
          <p:blipFill>
            <a:blip r:embed="rId3"/>
            <a:stretch>
              <a:fillRect/>
            </a:stretch>
          </p:blipFill>
          <p:spPr>
            <a:xfrm>
              <a:off x="5511650" y="1386527"/>
              <a:ext cx="6332219" cy="2174577"/>
            </a:xfrm>
            <a:prstGeom prst="rect">
              <a:avLst/>
            </a:prstGeom>
          </p:spPr>
        </p:pic>
      </p:gr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1971622"/>
            <a:ext cx="5124485" cy="281615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Restrict users from requesting an access package</a:t>
            </a:r>
          </a:p>
          <a:p>
            <a:pPr marL="173038" marR="0" lvl="0" indent="-173038"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lang="en-US" sz="1600">
                <a:gradFill>
                  <a:gsLst>
                    <a:gs pos="1250">
                      <a:srgbClr val="000000"/>
                    </a:gs>
                    <a:gs pos="100000">
                      <a:srgbClr val="000000"/>
                    </a:gs>
                  </a:gsLst>
                  <a:lin ang="5400000" scaled="0"/>
                </a:gradFill>
                <a:latin typeface="Segoe UI"/>
              </a:rPr>
              <a:t>if they already have an assignment to another access package, or</a:t>
            </a:r>
          </a:p>
          <a:p>
            <a:pPr marL="173038" marR="0" lvl="0" indent="-173038"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lang="en-US" sz="1600">
                <a:gradFill>
                  <a:gsLst>
                    <a:gs pos="1250">
                      <a:srgbClr val="000000"/>
                    </a:gs>
                    <a:gs pos="100000">
                      <a:srgbClr val="000000"/>
                    </a:gs>
                  </a:gsLst>
                  <a:lin ang="5400000" scaled="0"/>
                </a:gradFill>
                <a:latin typeface="Segoe UI"/>
              </a:rPr>
              <a:t>if they are a member of a group</a:t>
            </a:r>
          </a:p>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Report on users who have incompatible access rights</a:t>
            </a:r>
          </a:p>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Alert on users receiving access directly to applications</a:t>
            </a:r>
          </a:p>
        </p:txBody>
      </p:sp>
      <p:pic>
        <p:nvPicPr>
          <p:cNvPr id="8" name="Picture 7">
            <a:extLst>
              <a:ext uri="{FF2B5EF4-FFF2-40B4-BE49-F238E27FC236}">
                <a16:creationId xmlns:a16="http://schemas.microsoft.com/office/drawing/2014/main" id="{529C99AB-7E70-FDD8-8822-9515A3F3700F}"/>
              </a:ext>
            </a:extLst>
          </p:cNvPr>
          <p:cNvPicPr>
            <a:picLocks noChangeAspect="1"/>
          </p:cNvPicPr>
          <p:nvPr/>
        </p:nvPicPr>
        <p:blipFill>
          <a:blip r:embed="rId4"/>
          <a:stretch>
            <a:fillRect/>
          </a:stretch>
        </p:blipFill>
        <p:spPr>
          <a:xfrm>
            <a:off x="7384955" y="3294447"/>
            <a:ext cx="2585608" cy="2972242"/>
          </a:xfrm>
          <a:prstGeom prst="rect">
            <a:avLst/>
          </a:prstGeom>
          <a:effectLst>
            <a:outerShdw blurRad="63500" algn="ctr" rotWithShape="0">
              <a:prstClr val="black">
                <a:alpha val="20000"/>
              </a:prstClr>
            </a:outerShdw>
          </a:effectLst>
        </p:spPr>
      </p:pic>
    </p:spTree>
    <p:extLst>
      <p:ext uri="{BB962C8B-B14F-4D97-AF65-F5344CB8AC3E}">
        <p14:creationId xmlns:p14="http://schemas.microsoft.com/office/powerpoint/2010/main" val="37520669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32195" y="2277473"/>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Auto assignment Rules </a:t>
            </a:r>
          </a:p>
        </p:txBody>
      </p:sp>
    </p:spTree>
    <p:extLst>
      <p:ext uri="{BB962C8B-B14F-4D97-AF65-F5344CB8AC3E}">
        <p14:creationId xmlns:p14="http://schemas.microsoft.com/office/powerpoint/2010/main" val="29142095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477328"/>
          </a:xfrm>
        </p:spPr>
        <p:txBody>
          <a:bodyPr>
            <a:normAutofit/>
          </a:bodyPr>
          <a:lstStyle/>
          <a:p>
            <a:r>
              <a:rPr lang="en-US" sz="3600">
                <a:latin typeface="+mn-lt"/>
              </a:rPr>
              <a:t>Assign and remove resources automatically</a:t>
            </a:r>
            <a:br>
              <a:rPr lang="en-US">
                <a:latin typeface="+mn-lt"/>
              </a:rPr>
            </a:br>
            <a:r>
              <a:rPr lang="en-US" sz="2400">
                <a:solidFill>
                  <a:schemeClr val="accent1"/>
                </a:solidFill>
                <a:latin typeface="+mn-lt"/>
              </a:rPr>
              <a:t>Birthright assignment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2487012"/>
            <a:ext cx="5124485" cy="34163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Use rules to determine access package assignment based on user properties, similar to dynamic groups.</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Assignments to users are added or removed depending on whether they meet the rule criteria.</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endParaRPr lang="en-US" sz="2400"/>
          </a:p>
        </p:txBody>
      </p:sp>
      <p:pic>
        <p:nvPicPr>
          <p:cNvPr id="4" name="Picture 3">
            <a:extLst>
              <a:ext uri="{FF2B5EF4-FFF2-40B4-BE49-F238E27FC236}">
                <a16:creationId xmlns:a16="http://schemas.microsoft.com/office/drawing/2014/main" id="{D95155E2-FF56-1B48-1776-6A0EAAA6FB1D}"/>
              </a:ext>
            </a:extLst>
          </p:cNvPr>
          <p:cNvPicPr>
            <a:picLocks noChangeAspect="1"/>
          </p:cNvPicPr>
          <p:nvPr/>
        </p:nvPicPr>
        <p:blipFill>
          <a:blip r:embed="rId3"/>
          <a:stretch>
            <a:fillRect/>
          </a:stretch>
        </p:blipFill>
        <p:spPr>
          <a:xfrm>
            <a:off x="6315994" y="1296786"/>
            <a:ext cx="5689260" cy="3696393"/>
          </a:xfrm>
          <a:prstGeom prst="rect">
            <a:avLst/>
          </a:prstGeom>
        </p:spPr>
      </p:pic>
    </p:spTree>
    <p:extLst>
      <p:ext uri="{BB962C8B-B14F-4D97-AF65-F5344CB8AC3E}">
        <p14:creationId xmlns:p14="http://schemas.microsoft.com/office/powerpoint/2010/main" val="11893116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187530"/>
            <a:ext cx="6359526" cy="278794"/>
          </a:xfrm>
        </p:spPr>
        <p:txBody>
          <a:bodyPr/>
          <a:lstStyle/>
          <a:p>
            <a:r>
              <a:rPr lang="en-US" sz="2000"/>
              <a:t>Microsoft </a:t>
            </a:r>
            <a:r>
              <a:rPr lang="en-US" sz="2000" err="1"/>
              <a:t>Entra</a:t>
            </a:r>
            <a:r>
              <a:rPr lang="en-US" sz="2000"/>
              <a:t>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225525"/>
            <a:ext cx="6495574" cy="984885"/>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200"/>
              <a:t>Assign Employee access to resources</a:t>
            </a:r>
          </a:p>
          <a:p>
            <a:endParaRPr lang="en-US" sz="3200"/>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523775"/>
            <a:ext cx="3149600"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a:t>Automatically create assignments</a:t>
            </a:r>
            <a:r>
              <a:rPr lang="en-US"/>
              <a:t>: Add the user when an user properties matches with the policy's membership rule </a:t>
            </a:r>
          </a:p>
          <a:p>
            <a:pPr lvl="1"/>
            <a:endParaRPr lang="en-US"/>
          </a:p>
          <a:p>
            <a:pPr lvl="1"/>
            <a:r>
              <a:rPr lang="en-US" b="1"/>
              <a:t>Automatically remove assignments </a:t>
            </a:r>
            <a:r>
              <a:rPr lang="en-US"/>
              <a:t>: Remove the user when an user properties matches with the policy's membership rule </a:t>
            </a:r>
          </a:p>
          <a:p>
            <a:pPr lvl="1"/>
            <a:endParaRPr lang="en-US"/>
          </a:p>
          <a:p>
            <a:pPr lvl="1"/>
            <a:endParaRPr lang="en-US"/>
          </a:p>
        </p:txBody>
      </p:sp>
    </p:spTree>
    <p:extLst>
      <p:ext uri="{BB962C8B-B14F-4D97-AF65-F5344CB8AC3E}">
        <p14:creationId xmlns:p14="http://schemas.microsoft.com/office/powerpoint/2010/main" val="22977844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954481" y="451260"/>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89237" y="1733398"/>
            <a:ext cx="8937754" cy="4525606"/>
          </a:xfrm>
        </p:spPr>
        <p:txBody>
          <a:bodyPr>
            <a:normAutofit/>
          </a:bodyPr>
          <a:lstStyle/>
          <a:p>
            <a:pPr algn="l" rtl="0" fontAlgn="base"/>
            <a:r>
              <a:rPr lang="en-US" sz="1800">
                <a:solidFill>
                  <a:srgbClr val="000000"/>
                </a:solidFill>
              </a:rPr>
              <a:t>-Access Package name and description </a:t>
            </a:r>
          </a:p>
          <a:p>
            <a:pPr algn="l" rtl="0" fontAlgn="base"/>
            <a:r>
              <a:rPr lang="en-US" sz="1800">
                <a:solidFill>
                  <a:srgbClr val="000000"/>
                </a:solidFill>
              </a:rPr>
              <a:t>-Define if this Access Package will have approval stages. If it does, define approvers and requestors. </a:t>
            </a:r>
          </a:p>
          <a:p>
            <a:pPr algn="l" rtl="0" fontAlgn="base"/>
            <a:r>
              <a:rPr lang="en-US" sz="1800">
                <a:solidFill>
                  <a:srgbClr val="000000"/>
                </a:solidFill>
              </a:rPr>
              <a:t>-Attribute</a:t>
            </a:r>
            <a:r>
              <a:rPr lang="es-MX" sz="1800">
                <a:solidFill>
                  <a:srgbClr val="000000"/>
                </a:solidFill>
              </a:rPr>
              <a:t>(s) </a:t>
            </a:r>
            <a:r>
              <a:rPr lang="es-MX" sz="1800" err="1">
                <a:solidFill>
                  <a:srgbClr val="000000"/>
                </a:solidFill>
              </a:rPr>
              <a:t>for</a:t>
            </a:r>
            <a:r>
              <a:rPr lang="es-MX" sz="1800">
                <a:solidFill>
                  <a:srgbClr val="000000"/>
                </a:solidFill>
              </a:rPr>
              <a:t> </a:t>
            </a:r>
            <a:r>
              <a:rPr lang="es-MX" sz="1800" err="1">
                <a:solidFill>
                  <a:srgbClr val="000000"/>
                </a:solidFill>
              </a:rPr>
              <a:t>the</a:t>
            </a:r>
            <a:r>
              <a:rPr lang="es-MX" sz="1800">
                <a:solidFill>
                  <a:srgbClr val="000000"/>
                </a:solidFill>
              </a:rPr>
              <a:t> Business rule definición</a:t>
            </a: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create</a:t>
            </a:r>
            <a:r>
              <a:rPr lang="es-MX" sz="1800">
                <a:solidFill>
                  <a:srgbClr val="000000"/>
                </a:solidFill>
              </a:rPr>
              <a:t> </a:t>
            </a:r>
            <a:r>
              <a:rPr lang="es-MX" sz="1800" err="1">
                <a:solidFill>
                  <a:srgbClr val="000000"/>
                </a:solidFill>
              </a:rPr>
              <a:t>assignment</a:t>
            </a:r>
            <a:endParaRPr lang="es-MX" sz="1800">
              <a:solidFill>
                <a:srgbClr val="000000"/>
              </a:solidFill>
            </a:endParaRP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remove</a:t>
            </a:r>
            <a:r>
              <a:rPr lang="es-MX" sz="1800">
                <a:solidFill>
                  <a:srgbClr val="000000"/>
                </a:solidFill>
              </a:rPr>
              <a:t> </a:t>
            </a:r>
            <a:r>
              <a:rPr lang="es-MX" sz="1800" err="1">
                <a:solidFill>
                  <a:srgbClr val="000000"/>
                </a:solidFill>
              </a:rPr>
              <a:t>assignment</a:t>
            </a:r>
            <a:r>
              <a:rPr lang="es-MX" sz="1800">
                <a:solidFill>
                  <a:srgbClr val="000000"/>
                </a:solidFill>
              </a:rPr>
              <a:t> </a:t>
            </a:r>
          </a:p>
          <a:p>
            <a:pPr algn="l" rtl="0" fontAlgn="base"/>
            <a:endParaRPr lang="es-MX" sz="1800">
              <a:solidFill>
                <a:srgbClr val="000000"/>
              </a:solidFill>
              <a:latin typeface="Segoe UI" panose="020B0502040204020203" pitchFamily="34" charset="0"/>
            </a:endParaRPr>
          </a:p>
          <a:p>
            <a:pPr algn="l" rtl="0" fontAlgn="base"/>
            <a:endParaRPr lang="es-MX"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1490230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1125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Create an Access Package</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Create auto assignment policy</a:t>
                      </a:r>
                      <a:endParaRPr lang="en-US" sz="1600" noProof="0"/>
                    </a:p>
                  </a:txBody>
                  <a:tcPr/>
                </a:tc>
                <a:tc>
                  <a:txBody>
                    <a:bodyPr/>
                    <a:lstStyle/>
                    <a:p>
                      <a:r>
                        <a:rPr lang="en-US" sz="1600">
                          <a:hlinkClick r:id="rId3"/>
                        </a:rPr>
                        <a:t>Create an automatic assignment policy</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1" y="5396795"/>
            <a:ext cx="10015226" cy="923330"/>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Configure an automatic assignment policy for an access package in entitlement management - Microsoft Entra | Microsoft Learn</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21745498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Custom Workflows with Logic Apps</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150500230"/>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21E3AB-6AF0-0EC3-434D-55C8FA2D17D9}"/>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latin typeface="+mn-lt"/>
              </a:rPr>
              <a:t>What is a </a:t>
            </a:r>
            <a:r>
              <a:rPr lang="en-US" sz="3200">
                <a:latin typeface="+mn-lt"/>
              </a:rPr>
              <a:t>Logic</a:t>
            </a:r>
            <a:r>
              <a:rPr lang="en-US">
                <a:latin typeface="+mn-lt"/>
              </a:rPr>
              <a:t> App?</a:t>
            </a:r>
          </a:p>
        </p:txBody>
      </p:sp>
      <p:sp>
        <p:nvSpPr>
          <p:cNvPr id="6" name="TextBox 5">
            <a:extLst>
              <a:ext uri="{FF2B5EF4-FFF2-40B4-BE49-F238E27FC236}">
                <a16:creationId xmlns:a16="http://schemas.microsoft.com/office/drawing/2014/main" id="{C5C7D6E5-5594-DD6D-DDDA-8389A8B1D249}"/>
              </a:ext>
            </a:extLst>
          </p:cNvPr>
          <p:cNvSpPr txBox="1"/>
          <p:nvPr/>
        </p:nvSpPr>
        <p:spPr>
          <a:xfrm>
            <a:off x="396801" y="2274838"/>
            <a:ext cx="3994129" cy="2308324"/>
          </a:xfrm>
          <a:prstGeom prst="rect">
            <a:avLst/>
          </a:prstGeom>
          <a:noFill/>
        </p:spPr>
        <p:txBody>
          <a:bodyPr wrap="square">
            <a:spAutoFit/>
          </a:bodyPr>
          <a:lstStyle/>
          <a:p>
            <a:r>
              <a:rPr lang="en-US"/>
              <a:t>Azure Logic Apps is a cloud platform where you can create and run automated workflows with little to no code. By using the visual designer and selecting from prebuilt operations, you can quickly build a workflow that integrates and manages your apps, data, services, and systems.</a:t>
            </a:r>
          </a:p>
        </p:txBody>
      </p:sp>
      <p:pic>
        <p:nvPicPr>
          <p:cNvPr id="1026" name="Picture 2" descr="Securing Azure Logic Apps Best Practices and Considerations">
            <a:extLst>
              <a:ext uri="{FF2B5EF4-FFF2-40B4-BE49-F238E27FC236}">
                <a16:creationId xmlns:a16="http://schemas.microsoft.com/office/drawing/2014/main" id="{63E6E78D-4480-EA0F-37CA-87CD99D9E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810" y="2274838"/>
            <a:ext cx="6032320" cy="324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62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5054EC-353F-9FA0-7894-2FF7343ED46D}"/>
              </a:ext>
            </a:extLst>
          </p:cNvPr>
          <p:cNvSpPr txBox="1"/>
          <p:nvPr/>
        </p:nvSpPr>
        <p:spPr>
          <a:xfrm>
            <a:off x="694854" y="2104124"/>
            <a:ext cx="9997289" cy="923330"/>
          </a:xfrm>
          <a:prstGeom prst="rect">
            <a:avLst/>
          </a:prstGeom>
          <a:noFill/>
        </p:spPr>
        <p:txBody>
          <a:bodyPr wrap="square">
            <a:spAutoFit/>
          </a:bodyPr>
          <a:lstStyle/>
          <a:p>
            <a:r>
              <a:rPr lang="en-US" b="0" i="0">
                <a:solidFill>
                  <a:srgbClr val="161616"/>
                </a:solidFill>
                <a:effectLst/>
              </a:rPr>
              <a:t>Used to automate custom workflows and connect apps and services in one place. Users can integrate Logic Apps with entitlement management to broaden their governance workflows beyond the core entitlement management use cases.</a:t>
            </a:r>
            <a:endParaRPr lang="en-US"/>
          </a:p>
        </p:txBody>
      </p:sp>
      <p:sp>
        <p:nvSpPr>
          <p:cNvPr id="5" name="Title 1">
            <a:extLst>
              <a:ext uri="{FF2B5EF4-FFF2-40B4-BE49-F238E27FC236}">
                <a16:creationId xmlns:a16="http://schemas.microsoft.com/office/drawing/2014/main" id="{C385829A-A970-27A2-74C3-447A9B8F72DD}"/>
              </a:ext>
            </a:extLst>
          </p:cNvPr>
          <p:cNvSpPr txBox="1">
            <a:spLocks/>
          </p:cNvSpPr>
          <p:nvPr/>
        </p:nvSpPr>
        <p:spPr>
          <a:xfrm>
            <a:off x="838200" y="1235006"/>
            <a:ext cx="10515600" cy="443198"/>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sz="3200" dirty="0"/>
              <a:t>Logic App Integration with Entitlement Management </a:t>
            </a:r>
          </a:p>
        </p:txBody>
      </p:sp>
      <p:sp>
        <p:nvSpPr>
          <p:cNvPr id="6" name="Text Placeholder 2">
            <a:extLst>
              <a:ext uri="{FF2B5EF4-FFF2-40B4-BE49-F238E27FC236}">
                <a16:creationId xmlns:a16="http://schemas.microsoft.com/office/drawing/2014/main" id="{A5148622-3B4F-25BB-CCCE-89173541D13F}"/>
              </a:ext>
            </a:extLst>
          </p:cNvPr>
          <p:cNvSpPr>
            <a:spLocks noGrp="1"/>
          </p:cNvSpPr>
          <p:nvPr>
            <p:ph type="body" sz="quarter" idx="12"/>
          </p:nvPr>
        </p:nvSpPr>
        <p:spPr>
          <a:xfrm>
            <a:off x="694854" y="3763224"/>
            <a:ext cx="9144000" cy="2107180"/>
          </a:xfrm>
        </p:spPr>
        <p:txBody>
          <a:bodyPr/>
          <a:lstStyle/>
          <a:p>
            <a:pPr marL="285750" indent="-285750" algn="l">
              <a:buFont typeface="Arial" panose="020B0604020202020204" pitchFamily="34" charset="0"/>
              <a:buChar char="•"/>
            </a:pPr>
            <a:r>
              <a:rPr lang="en-US" sz="1800" b="0" i="0">
                <a:solidFill>
                  <a:srgbClr val="161616"/>
                </a:solidFill>
                <a:effectLst/>
              </a:rPr>
              <a:t>When an access package request is created</a:t>
            </a:r>
          </a:p>
          <a:p>
            <a:pPr marL="285750" indent="-285750" algn="l">
              <a:buFont typeface="Arial" panose="020B0604020202020204" pitchFamily="34" charset="0"/>
              <a:buChar char="•"/>
            </a:pPr>
            <a:r>
              <a:rPr lang="en-US" sz="1800" b="0" i="0">
                <a:solidFill>
                  <a:srgbClr val="161616"/>
                </a:solidFill>
                <a:effectLst/>
              </a:rPr>
              <a:t>When an access package request is approved</a:t>
            </a:r>
          </a:p>
          <a:p>
            <a:pPr marL="285750" indent="-285750" algn="l">
              <a:buFont typeface="Arial" panose="020B0604020202020204" pitchFamily="34" charset="0"/>
              <a:buChar char="•"/>
            </a:pPr>
            <a:r>
              <a:rPr lang="en-US" sz="1800" b="0" i="0">
                <a:solidFill>
                  <a:srgbClr val="161616"/>
                </a:solidFill>
                <a:effectLst/>
              </a:rPr>
              <a:t>When an access package assignment is granted</a:t>
            </a:r>
          </a:p>
          <a:p>
            <a:pPr marL="285750" indent="-285750" algn="l">
              <a:buFont typeface="Arial" panose="020B0604020202020204" pitchFamily="34" charset="0"/>
              <a:buChar char="•"/>
            </a:pPr>
            <a:r>
              <a:rPr lang="en-US" sz="1800" b="0" i="0">
                <a:solidFill>
                  <a:srgbClr val="161616"/>
                </a:solidFill>
                <a:effectLst/>
              </a:rPr>
              <a:t>When an access package assignment is removed</a:t>
            </a:r>
          </a:p>
          <a:p>
            <a:pPr marL="285750" indent="-285750" algn="l">
              <a:buFont typeface="Arial" panose="020B0604020202020204" pitchFamily="34" charset="0"/>
              <a:buChar char="•"/>
            </a:pPr>
            <a:r>
              <a:rPr lang="en-US" sz="1800" b="0" i="0">
                <a:solidFill>
                  <a:srgbClr val="161616"/>
                </a:solidFill>
                <a:effectLst/>
              </a:rPr>
              <a:t>14 days before an access package assignment auto expires</a:t>
            </a:r>
          </a:p>
          <a:p>
            <a:pPr marL="285750" indent="-285750" algn="l">
              <a:buFont typeface="Arial" panose="020B0604020202020204" pitchFamily="34" charset="0"/>
              <a:buChar char="•"/>
            </a:pPr>
            <a:r>
              <a:rPr lang="en-US" sz="1800" b="0" i="0">
                <a:solidFill>
                  <a:srgbClr val="161616"/>
                </a:solidFill>
                <a:effectLst/>
              </a:rPr>
              <a:t>One day before an access package assignment auto expires</a:t>
            </a:r>
          </a:p>
          <a:p>
            <a:endParaRPr lang="en-US"/>
          </a:p>
          <a:p>
            <a:endParaRPr lang="en-US"/>
          </a:p>
        </p:txBody>
      </p:sp>
    </p:spTree>
    <p:extLst>
      <p:ext uri="{BB962C8B-B14F-4D97-AF65-F5344CB8AC3E}">
        <p14:creationId xmlns:p14="http://schemas.microsoft.com/office/powerpoint/2010/main" val="1019177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Use cases examples </a:t>
            </a:r>
          </a:p>
        </p:txBody>
      </p:sp>
      <p:graphicFrame>
        <p:nvGraphicFramePr>
          <p:cNvPr id="24" name="TextBox 8">
            <a:extLst>
              <a:ext uri="{FF2B5EF4-FFF2-40B4-BE49-F238E27FC236}">
                <a16:creationId xmlns:a16="http://schemas.microsoft.com/office/drawing/2014/main" id="{F5AE644F-F751-DB6F-BE10-4861A69C96EF}"/>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8674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Processes that you need to automate during the different request stages </a:t>
            </a:r>
          </a:p>
          <a:p>
            <a:pPr marL="342900" indent="-228600" algn="l" fontAlgn="base">
              <a:buFont typeface="Arial" panose="020B0604020202020204" pitchFamily="34" charset="0"/>
              <a:buChar char="•"/>
            </a:pPr>
            <a:r>
              <a:rPr lang="en-US"/>
              <a:t>Interfaces available on Target systems</a:t>
            </a:r>
          </a:p>
          <a:p>
            <a:pPr marL="342900" indent="-228600" algn="l" fontAlgn="base">
              <a:buFont typeface="Arial" panose="020B0604020202020204" pitchFamily="34" charset="0"/>
              <a:buChar char="•"/>
            </a:pPr>
            <a:r>
              <a:rPr lang="en-US"/>
              <a:t>Request stage where you want to trigger the logic app</a:t>
            </a:r>
          </a:p>
          <a:p>
            <a:pPr marL="342900" indent="-228600" algn="l" fontAlgn="base">
              <a:buFont typeface="Arial" panose="020B0604020202020204" pitchFamily="34" charset="0"/>
              <a:buChar char="•"/>
            </a:pPr>
            <a:r>
              <a:rPr lang="en-US"/>
              <a:t>Have Azure Subscription Resources available</a:t>
            </a:r>
          </a:p>
          <a:p>
            <a:pPr marL="342900" indent="-228600" algn="l" fontAlgn="base">
              <a:buFont typeface="Arial" panose="020B0604020202020204" pitchFamily="34" charset="0"/>
              <a:buChar char="•"/>
            </a:pPr>
            <a:r>
              <a:rPr lang="en-US"/>
              <a:t>Logic App authentication with target systems</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2206755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2108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custom Extension to a Catalog</a:t>
                      </a:r>
                    </a:p>
                  </a:txBody>
                  <a:tcPr/>
                </a:tc>
                <a:tc>
                  <a:txBody>
                    <a:bodyPr/>
                    <a:lstStyle/>
                    <a:p>
                      <a:r>
                        <a:rPr lang="en-US" sz="1600">
                          <a:hlinkClick r:id="rId2"/>
                        </a:rPr>
                        <a:t>Create and add a Logic App workflow to a catalog for use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Edit the Custom Extension </a:t>
                      </a:r>
                    </a:p>
                  </a:txBody>
                  <a:tcPr/>
                </a:tc>
                <a:tc>
                  <a:txBody>
                    <a:bodyPr/>
                    <a:lstStyle/>
                    <a:p>
                      <a:endParaRPr lang="en-US" sz="1600"/>
                    </a:p>
                    <a:p>
                      <a:r>
                        <a:rPr lang="en-US" sz="1600">
                          <a:hlinkClick r:id="rId2"/>
                        </a:rPr>
                        <a:t>Edit a linked Logic App's workflow definition </a:t>
                      </a:r>
                      <a:endParaRPr lang="en-US" sz="1600"/>
                    </a:p>
                  </a:txBody>
                  <a:tcPr/>
                </a:tc>
                <a:extLst>
                  <a:ext uri="{0D108BD9-81ED-4DB2-BD59-A6C34878D82A}">
                    <a16:rowId xmlns:a16="http://schemas.microsoft.com/office/drawing/2014/main" val="2252391364"/>
                  </a:ext>
                </a:extLst>
              </a:tr>
              <a:tr h="370840">
                <a:tc>
                  <a:txBody>
                    <a:bodyPr/>
                    <a:lstStyle/>
                    <a:p>
                      <a:r>
                        <a:rPr lang="es-MX" sz="1600" noProof="0"/>
                        <a:t>3. Add custom Extension to an Access Package</a:t>
                      </a:r>
                      <a:endParaRPr lang="en-US" sz="1600" noProof="0"/>
                    </a:p>
                  </a:txBody>
                  <a:tcPr/>
                </a:tc>
                <a:tc>
                  <a:txBody>
                    <a:bodyPr/>
                    <a:lstStyle/>
                    <a:p>
                      <a:r>
                        <a:rPr lang="en-US" sz="1600">
                          <a:hlinkClick r:id="rId3"/>
                        </a:rPr>
                        <a:t>Add custom extension to a policy in an access package</a:t>
                      </a:r>
                      <a:endParaRPr lang="en-US" sz="160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0" y="4644320"/>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Trigger Logic Apps with custom extensions in entitlement management - Microsoft Entra | Microsoft Learn</a:t>
            </a:r>
            <a:endParaRPr lang="en-US"/>
          </a:p>
          <a:p>
            <a:pPr algn="l" rtl="0" fontAlgn="base"/>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6437254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386A70DC-7761-9B92-5763-7BFF82493770}"/>
              </a:ext>
            </a:extLst>
          </p:cNvPr>
          <p:cNvSpPr/>
          <p:nvPr/>
        </p:nvSpPr>
        <p:spPr bwMode="auto">
          <a:xfrm>
            <a:off x="7106206" y="-1"/>
            <a:ext cx="5119043"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E52CD89-F13F-0076-B2FE-BD6768A7723B}"/>
              </a:ext>
            </a:extLst>
          </p:cNvPr>
          <p:cNvSpPr>
            <a:spLocks noGrp="1"/>
          </p:cNvSpPr>
          <p:nvPr>
            <p:ph type="title"/>
          </p:nvPr>
        </p:nvSpPr>
        <p:spPr/>
        <p:txBody>
          <a:bodyPr/>
          <a:lstStyle/>
          <a:p>
            <a:r>
              <a:rPr lang="en-US"/>
              <a:t>Scenario: Access Recertification</a:t>
            </a:r>
          </a:p>
        </p:txBody>
      </p:sp>
      <p:sp>
        <p:nvSpPr>
          <p:cNvPr id="3" name="Freeform 127">
            <a:extLst>
              <a:ext uri="{FF2B5EF4-FFF2-40B4-BE49-F238E27FC236}">
                <a16:creationId xmlns:a16="http://schemas.microsoft.com/office/drawing/2014/main" id="{793FEAA6-817C-F27E-69A2-0A3E1C703315}"/>
              </a:ext>
            </a:extLst>
          </p:cNvPr>
          <p:cNvSpPr/>
          <p:nvPr/>
        </p:nvSpPr>
        <p:spPr>
          <a:xfrm rot="9900000">
            <a:off x="2070796" y="4076643"/>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 name="Freeform 125">
            <a:extLst>
              <a:ext uri="{FF2B5EF4-FFF2-40B4-BE49-F238E27FC236}">
                <a16:creationId xmlns:a16="http://schemas.microsoft.com/office/drawing/2014/main" id="{91458EB7-C566-3883-A7FD-9C02BA70C0FE}"/>
              </a:ext>
            </a:extLst>
          </p:cNvPr>
          <p:cNvSpPr/>
          <p:nvPr/>
        </p:nvSpPr>
        <p:spPr>
          <a:xfrm>
            <a:off x="3247315" y="2285472"/>
            <a:ext cx="1500863" cy="635266"/>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799626"/>
              <a:gd name="connsiteY0" fmla="*/ 20308 h 1551641"/>
              <a:gd name="connsiteX1" fmla="*/ 124171 w 1799626"/>
              <a:gd name="connsiteY1" fmla="*/ 5144 h 1551641"/>
              <a:gd name="connsiteX2" fmla="*/ 251169 w 1799626"/>
              <a:gd name="connsiteY2" fmla="*/ 0 h 1551641"/>
              <a:gd name="connsiteX3" fmla="*/ 378165 w 1799626"/>
              <a:gd name="connsiteY3" fmla="*/ 5144 h 1551641"/>
              <a:gd name="connsiteX4" fmla="*/ 502336 w 1799626"/>
              <a:gd name="connsiteY4" fmla="*/ 20308 h 1551641"/>
              <a:gd name="connsiteX5" fmla="*/ 623281 w 1799626"/>
              <a:gd name="connsiteY5" fmla="*/ 45095 h 1551641"/>
              <a:gd name="connsiteX6" fmla="*/ 740602 w 1799626"/>
              <a:gd name="connsiteY6" fmla="*/ 79104 h 1551641"/>
              <a:gd name="connsiteX7" fmla="*/ 853899 w 1799626"/>
              <a:gd name="connsiteY7" fmla="*/ 121936 h 1551641"/>
              <a:gd name="connsiteX8" fmla="*/ 962775 w 1799626"/>
              <a:gd name="connsiteY8" fmla="*/ 173192 h 1551641"/>
              <a:gd name="connsiteX9" fmla="*/ 1066830 w 1799626"/>
              <a:gd name="connsiteY9" fmla="*/ 232474 h 1551641"/>
              <a:gd name="connsiteX10" fmla="*/ 1165668 w 1799626"/>
              <a:gd name="connsiteY10" fmla="*/ 299378 h 1551641"/>
              <a:gd name="connsiteX11" fmla="*/ 1258889 w 1799626"/>
              <a:gd name="connsiteY11" fmla="*/ 373511 h 1551641"/>
              <a:gd name="connsiteX12" fmla="*/ 1346094 w 1799626"/>
              <a:gd name="connsiteY12" fmla="*/ 454468 h 1551641"/>
              <a:gd name="connsiteX13" fmla="*/ 1426885 w 1799626"/>
              <a:gd name="connsiteY13" fmla="*/ 541854 h 1551641"/>
              <a:gd name="connsiteX14" fmla="*/ 1500863 w 1799626"/>
              <a:gd name="connsiteY14" fmla="*/ 635266 h 1551641"/>
              <a:gd name="connsiteX15" fmla="*/ 1567631 w 1799626"/>
              <a:gd name="connsiteY15" fmla="*/ 734307 h 1551641"/>
              <a:gd name="connsiteX16" fmla="*/ 1626789 w 1799626"/>
              <a:gd name="connsiteY16" fmla="*/ 838577 h 1551641"/>
              <a:gd name="connsiteX17" fmla="*/ 1677941 w 1799626"/>
              <a:gd name="connsiteY17" fmla="*/ 947677 h 1551641"/>
              <a:gd name="connsiteX18" fmla="*/ 1720684 w 1799626"/>
              <a:gd name="connsiteY18" fmla="*/ 1061207 h 1551641"/>
              <a:gd name="connsiteX19" fmla="*/ 1754623 w 1799626"/>
              <a:gd name="connsiteY19" fmla="*/ 1178768 h 1551641"/>
              <a:gd name="connsiteX20" fmla="*/ 1779359 w 1799626"/>
              <a:gd name="connsiteY20" fmla="*/ 1299960 h 1551641"/>
              <a:gd name="connsiteX21" fmla="*/ 1794491 w 1799626"/>
              <a:gd name="connsiteY21" fmla="*/ 1424383 h 1551641"/>
              <a:gd name="connsiteX22" fmla="*/ 1799626 w 1799626"/>
              <a:gd name="connsiteY22" fmla="*/ 1551641 h 1551641"/>
              <a:gd name="connsiteX0" fmla="*/ 0 w 1794491"/>
              <a:gd name="connsiteY0" fmla="*/ 20308 h 1424383"/>
              <a:gd name="connsiteX1" fmla="*/ 124171 w 1794491"/>
              <a:gd name="connsiteY1" fmla="*/ 5144 h 1424383"/>
              <a:gd name="connsiteX2" fmla="*/ 251169 w 1794491"/>
              <a:gd name="connsiteY2" fmla="*/ 0 h 1424383"/>
              <a:gd name="connsiteX3" fmla="*/ 378165 w 1794491"/>
              <a:gd name="connsiteY3" fmla="*/ 5144 h 1424383"/>
              <a:gd name="connsiteX4" fmla="*/ 502336 w 1794491"/>
              <a:gd name="connsiteY4" fmla="*/ 20308 h 1424383"/>
              <a:gd name="connsiteX5" fmla="*/ 623281 w 1794491"/>
              <a:gd name="connsiteY5" fmla="*/ 45095 h 1424383"/>
              <a:gd name="connsiteX6" fmla="*/ 740602 w 1794491"/>
              <a:gd name="connsiteY6" fmla="*/ 79104 h 1424383"/>
              <a:gd name="connsiteX7" fmla="*/ 853899 w 1794491"/>
              <a:gd name="connsiteY7" fmla="*/ 121936 h 1424383"/>
              <a:gd name="connsiteX8" fmla="*/ 962775 w 1794491"/>
              <a:gd name="connsiteY8" fmla="*/ 173192 h 1424383"/>
              <a:gd name="connsiteX9" fmla="*/ 1066830 w 1794491"/>
              <a:gd name="connsiteY9" fmla="*/ 232474 h 1424383"/>
              <a:gd name="connsiteX10" fmla="*/ 1165668 w 1794491"/>
              <a:gd name="connsiteY10" fmla="*/ 299378 h 1424383"/>
              <a:gd name="connsiteX11" fmla="*/ 1258889 w 1794491"/>
              <a:gd name="connsiteY11" fmla="*/ 373511 h 1424383"/>
              <a:gd name="connsiteX12" fmla="*/ 1346094 w 1794491"/>
              <a:gd name="connsiteY12" fmla="*/ 454468 h 1424383"/>
              <a:gd name="connsiteX13" fmla="*/ 1426885 w 1794491"/>
              <a:gd name="connsiteY13" fmla="*/ 541854 h 1424383"/>
              <a:gd name="connsiteX14" fmla="*/ 1500863 w 1794491"/>
              <a:gd name="connsiteY14" fmla="*/ 635266 h 1424383"/>
              <a:gd name="connsiteX15" fmla="*/ 1567631 w 1794491"/>
              <a:gd name="connsiteY15" fmla="*/ 734307 h 1424383"/>
              <a:gd name="connsiteX16" fmla="*/ 1626789 w 1794491"/>
              <a:gd name="connsiteY16" fmla="*/ 838577 h 1424383"/>
              <a:gd name="connsiteX17" fmla="*/ 1677941 w 1794491"/>
              <a:gd name="connsiteY17" fmla="*/ 947677 h 1424383"/>
              <a:gd name="connsiteX18" fmla="*/ 1720684 w 1794491"/>
              <a:gd name="connsiteY18" fmla="*/ 1061207 h 1424383"/>
              <a:gd name="connsiteX19" fmla="*/ 1754623 w 1794491"/>
              <a:gd name="connsiteY19" fmla="*/ 1178768 h 1424383"/>
              <a:gd name="connsiteX20" fmla="*/ 1779359 w 1794491"/>
              <a:gd name="connsiteY20" fmla="*/ 1299960 h 1424383"/>
              <a:gd name="connsiteX21" fmla="*/ 1794491 w 1794491"/>
              <a:gd name="connsiteY21" fmla="*/ 1424383 h 1424383"/>
              <a:gd name="connsiteX0" fmla="*/ 0 w 1779359"/>
              <a:gd name="connsiteY0" fmla="*/ 20308 h 1299960"/>
              <a:gd name="connsiteX1" fmla="*/ 124171 w 1779359"/>
              <a:gd name="connsiteY1" fmla="*/ 5144 h 1299960"/>
              <a:gd name="connsiteX2" fmla="*/ 251169 w 1779359"/>
              <a:gd name="connsiteY2" fmla="*/ 0 h 1299960"/>
              <a:gd name="connsiteX3" fmla="*/ 378165 w 1779359"/>
              <a:gd name="connsiteY3" fmla="*/ 5144 h 1299960"/>
              <a:gd name="connsiteX4" fmla="*/ 502336 w 1779359"/>
              <a:gd name="connsiteY4" fmla="*/ 20308 h 1299960"/>
              <a:gd name="connsiteX5" fmla="*/ 623281 w 1779359"/>
              <a:gd name="connsiteY5" fmla="*/ 45095 h 1299960"/>
              <a:gd name="connsiteX6" fmla="*/ 740602 w 1779359"/>
              <a:gd name="connsiteY6" fmla="*/ 79104 h 1299960"/>
              <a:gd name="connsiteX7" fmla="*/ 853899 w 1779359"/>
              <a:gd name="connsiteY7" fmla="*/ 121936 h 1299960"/>
              <a:gd name="connsiteX8" fmla="*/ 962775 w 1779359"/>
              <a:gd name="connsiteY8" fmla="*/ 173192 h 1299960"/>
              <a:gd name="connsiteX9" fmla="*/ 1066830 w 1779359"/>
              <a:gd name="connsiteY9" fmla="*/ 232474 h 1299960"/>
              <a:gd name="connsiteX10" fmla="*/ 1165668 w 1779359"/>
              <a:gd name="connsiteY10" fmla="*/ 299378 h 1299960"/>
              <a:gd name="connsiteX11" fmla="*/ 1258889 w 1779359"/>
              <a:gd name="connsiteY11" fmla="*/ 373511 h 1299960"/>
              <a:gd name="connsiteX12" fmla="*/ 1346094 w 1779359"/>
              <a:gd name="connsiteY12" fmla="*/ 454468 h 1299960"/>
              <a:gd name="connsiteX13" fmla="*/ 1426885 w 1779359"/>
              <a:gd name="connsiteY13" fmla="*/ 541854 h 1299960"/>
              <a:gd name="connsiteX14" fmla="*/ 1500863 w 1779359"/>
              <a:gd name="connsiteY14" fmla="*/ 635266 h 1299960"/>
              <a:gd name="connsiteX15" fmla="*/ 1567631 w 1779359"/>
              <a:gd name="connsiteY15" fmla="*/ 734307 h 1299960"/>
              <a:gd name="connsiteX16" fmla="*/ 1626789 w 1779359"/>
              <a:gd name="connsiteY16" fmla="*/ 838577 h 1299960"/>
              <a:gd name="connsiteX17" fmla="*/ 1677941 w 1779359"/>
              <a:gd name="connsiteY17" fmla="*/ 947677 h 1299960"/>
              <a:gd name="connsiteX18" fmla="*/ 1720684 w 1779359"/>
              <a:gd name="connsiteY18" fmla="*/ 1061207 h 1299960"/>
              <a:gd name="connsiteX19" fmla="*/ 1754623 w 1779359"/>
              <a:gd name="connsiteY19" fmla="*/ 1178768 h 1299960"/>
              <a:gd name="connsiteX20" fmla="*/ 1779359 w 1779359"/>
              <a:gd name="connsiteY20" fmla="*/ 1299960 h 1299960"/>
              <a:gd name="connsiteX0" fmla="*/ 0 w 1754623"/>
              <a:gd name="connsiteY0" fmla="*/ 20308 h 1178768"/>
              <a:gd name="connsiteX1" fmla="*/ 124171 w 1754623"/>
              <a:gd name="connsiteY1" fmla="*/ 5144 h 1178768"/>
              <a:gd name="connsiteX2" fmla="*/ 251169 w 1754623"/>
              <a:gd name="connsiteY2" fmla="*/ 0 h 1178768"/>
              <a:gd name="connsiteX3" fmla="*/ 378165 w 1754623"/>
              <a:gd name="connsiteY3" fmla="*/ 5144 h 1178768"/>
              <a:gd name="connsiteX4" fmla="*/ 502336 w 1754623"/>
              <a:gd name="connsiteY4" fmla="*/ 20308 h 1178768"/>
              <a:gd name="connsiteX5" fmla="*/ 623281 w 1754623"/>
              <a:gd name="connsiteY5" fmla="*/ 45095 h 1178768"/>
              <a:gd name="connsiteX6" fmla="*/ 740602 w 1754623"/>
              <a:gd name="connsiteY6" fmla="*/ 79104 h 1178768"/>
              <a:gd name="connsiteX7" fmla="*/ 853899 w 1754623"/>
              <a:gd name="connsiteY7" fmla="*/ 121936 h 1178768"/>
              <a:gd name="connsiteX8" fmla="*/ 962775 w 1754623"/>
              <a:gd name="connsiteY8" fmla="*/ 173192 h 1178768"/>
              <a:gd name="connsiteX9" fmla="*/ 1066830 w 1754623"/>
              <a:gd name="connsiteY9" fmla="*/ 232474 h 1178768"/>
              <a:gd name="connsiteX10" fmla="*/ 1165668 w 1754623"/>
              <a:gd name="connsiteY10" fmla="*/ 299378 h 1178768"/>
              <a:gd name="connsiteX11" fmla="*/ 1258889 w 1754623"/>
              <a:gd name="connsiteY11" fmla="*/ 373511 h 1178768"/>
              <a:gd name="connsiteX12" fmla="*/ 1346094 w 1754623"/>
              <a:gd name="connsiteY12" fmla="*/ 454468 h 1178768"/>
              <a:gd name="connsiteX13" fmla="*/ 1426885 w 1754623"/>
              <a:gd name="connsiteY13" fmla="*/ 541854 h 1178768"/>
              <a:gd name="connsiteX14" fmla="*/ 1500863 w 1754623"/>
              <a:gd name="connsiteY14" fmla="*/ 635266 h 1178768"/>
              <a:gd name="connsiteX15" fmla="*/ 1567631 w 1754623"/>
              <a:gd name="connsiteY15" fmla="*/ 734307 h 1178768"/>
              <a:gd name="connsiteX16" fmla="*/ 1626789 w 1754623"/>
              <a:gd name="connsiteY16" fmla="*/ 838577 h 1178768"/>
              <a:gd name="connsiteX17" fmla="*/ 1677941 w 1754623"/>
              <a:gd name="connsiteY17" fmla="*/ 947677 h 1178768"/>
              <a:gd name="connsiteX18" fmla="*/ 1720684 w 1754623"/>
              <a:gd name="connsiteY18" fmla="*/ 1061207 h 1178768"/>
              <a:gd name="connsiteX19" fmla="*/ 1754623 w 1754623"/>
              <a:gd name="connsiteY19" fmla="*/ 1178768 h 1178768"/>
              <a:gd name="connsiteX0" fmla="*/ 0 w 1720684"/>
              <a:gd name="connsiteY0" fmla="*/ 20308 h 1061207"/>
              <a:gd name="connsiteX1" fmla="*/ 124171 w 1720684"/>
              <a:gd name="connsiteY1" fmla="*/ 5144 h 1061207"/>
              <a:gd name="connsiteX2" fmla="*/ 251169 w 1720684"/>
              <a:gd name="connsiteY2" fmla="*/ 0 h 1061207"/>
              <a:gd name="connsiteX3" fmla="*/ 378165 w 1720684"/>
              <a:gd name="connsiteY3" fmla="*/ 5144 h 1061207"/>
              <a:gd name="connsiteX4" fmla="*/ 502336 w 1720684"/>
              <a:gd name="connsiteY4" fmla="*/ 20308 h 1061207"/>
              <a:gd name="connsiteX5" fmla="*/ 623281 w 1720684"/>
              <a:gd name="connsiteY5" fmla="*/ 45095 h 1061207"/>
              <a:gd name="connsiteX6" fmla="*/ 740602 w 1720684"/>
              <a:gd name="connsiteY6" fmla="*/ 79104 h 1061207"/>
              <a:gd name="connsiteX7" fmla="*/ 853899 w 1720684"/>
              <a:gd name="connsiteY7" fmla="*/ 121936 h 1061207"/>
              <a:gd name="connsiteX8" fmla="*/ 962775 w 1720684"/>
              <a:gd name="connsiteY8" fmla="*/ 173192 h 1061207"/>
              <a:gd name="connsiteX9" fmla="*/ 1066830 w 1720684"/>
              <a:gd name="connsiteY9" fmla="*/ 232474 h 1061207"/>
              <a:gd name="connsiteX10" fmla="*/ 1165668 w 1720684"/>
              <a:gd name="connsiteY10" fmla="*/ 299378 h 1061207"/>
              <a:gd name="connsiteX11" fmla="*/ 1258889 w 1720684"/>
              <a:gd name="connsiteY11" fmla="*/ 373511 h 1061207"/>
              <a:gd name="connsiteX12" fmla="*/ 1346094 w 1720684"/>
              <a:gd name="connsiteY12" fmla="*/ 454468 h 1061207"/>
              <a:gd name="connsiteX13" fmla="*/ 1426885 w 1720684"/>
              <a:gd name="connsiteY13" fmla="*/ 541854 h 1061207"/>
              <a:gd name="connsiteX14" fmla="*/ 1500863 w 1720684"/>
              <a:gd name="connsiteY14" fmla="*/ 635266 h 1061207"/>
              <a:gd name="connsiteX15" fmla="*/ 1567631 w 1720684"/>
              <a:gd name="connsiteY15" fmla="*/ 734307 h 1061207"/>
              <a:gd name="connsiteX16" fmla="*/ 1626789 w 1720684"/>
              <a:gd name="connsiteY16" fmla="*/ 838577 h 1061207"/>
              <a:gd name="connsiteX17" fmla="*/ 1677941 w 1720684"/>
              <a:gd name="connsiteY17" fmla="*/ 947677 h 1061207"/>
              <a:gd name="connsiteX18" fmla="*/ 1720684 w 1720684"/>
              <a:gd name="connsiteY18" fmla="*/ 1061207 h 1061207"/>
              <a:gd name="connsiteX0" fmla="*/ 0 w 1677941"/>
              <a:gd name="connsiteY0" fmla="*/ 20308 h 947677"/>
              <a:gd name="connsiteX1" fmla="*/ 124171 w 1677941"/>
              <a:gd name="connsiteY1" fmla="*/ 5144 h 947677"/>
              <a:gd name="connsiteX2" fmla="*/ 251169 w 1677941"/>
              <a:gd name="connsiteY2" fmla="*/ 0 h 947677"/>
              <a:gd name="connsiteX3" fmla="*/ 378165 w 1677941"/>
              <a:gd name="connsiteY3" fmla="*/ 5144 h 947677"/>
              <a:gd name="connsiteX4" fmla="*/ 502336 w 1677941"/>
              <a:gd name="connsiteY4" fmla="*/ 20308 h 947677"/>
              <a:gd name="connsiteX5" fmla="*/ 623281 w 1677941"/>
              <a:gd name="connsiteY5" fmla="*/ 45095 h 947677"/>
              <a:gd name="connsiteX6" fmla="*/ 740602 w 1677941"/>
              <a:gd name="connsiteY6" fmla="*/ 79104 h 947677"/>
              <a:gd name="connsiteX7" fmla="*/ 853899 w 1677941"/>
              <a:gd name="connsiteY7" fmla="*/ 121936 h 947677"/>
              <a:gd name="connsiteX8" fmla="*/ 962775 w 1677941"/>
              <a:gd name="connsiteY8" fmla="*/ 173192 h 947677"/>
              <a:gd name="connsiteX9" fmla="*/ 1066830 w 1677941"/>
              <a:gd name="connsiteY9" fmla="*/ 232474 h 947677"/>
              <a:gd name="connsiteX10" fmla="*/ 1165668 w 1677941"/>
              <a:gd name="connsiteY10" fmla="*/ 299378 h 947677"/>
              <a:gd name="connsiteX11" fmla="*/ 1258889 w 1677941"/>
              <a:gd name="connsiteY11" fmla="*/ 373511 h 947677"/>
              <a:gd name="connsiteX12" fmla="*/ 1346094 w 1677941"/>
              <a:gd name="connsiteY12" fmla="*/ 454468 h 947677"/>
              <a:gd name="connsiteX13" fmla="*/ 1426885 w 1677941"/>
              <a:gd name="connsiteY13" fmla="*/ 541854 h 947677"/>
              <a:gd name="connsiteX14" fmla="*/ 1500863 w 1677941"/>
              <a:gd name="connsiteY14" fmla="*/ 635266 h 947677"/>
              <a:gd name="connsiteX15" fmla="*/ 1567631 w 1677941"/>
              <a:gd name="connsiteY15" fmla="*/ 734307 h 947677"/>
              <a:gd name="connsiteX16" fmla="*/ 1626789 w 1677941"/>
              <a:gd name="connsiteY16" fmla="*/ 838577 h 947677"/>
              <a:gd name="connsiteX17" fmla="*/ 1677941 w 1677941"/>
              <a:gd name="connsiteY17" fmla="*/ 947677 h 947677"/>
              <a:gd name="connsiteX0" fmla="*/ 0 w 1626789"/>
              <a:gd name="connsiteY0" fmla="*/ 20308 h 838577"/>
              <a:gd name="connsiteX1" fmla="*/ 124171 w 1626789"/>
              <a:gd name="connsiteY1" fmla="*/ 5144 h 838577"/>
              <a:gd name="connsiteX2" fmla="*/ 251169 w 1626789"/>
              <a:gd name="connsiteY2" fmla="*/ 0 h 838577"/>
              <a:gd name="connsiteX3" fmla="*/ 378165 w 1626789"/>
              <a:gd name="connsiteY3" fmla="*/ 5144 h 838577"/>
              <a:gd name="connsiteX4" fmla="*/ 502336 w 1626789"/>
              <a:gd name="connsiteY4" fmla="*/ 20308 h 838577"/>
              <a:gd name="connsiteX5" fmla="*/ 623281 w 1626789"/>
              <a:gd name="connsiteY5" fmla="*/ 45095 h 838577"/>
              <a:gd name="connsiteX6" fmla="*/ 740602 w 1626789"/>
              <a:gd name="connsiteY6" fmla="*/ 79104 h 838577"/>
              <a:gd name="connsiteX7" fmla="*/ 853899 w 1626789"/>
              <a:gd name="connsiteY7" fmla="*/ 121936 h 838577"/>
              <a:gd name="connsiteX8" fmla="*/ 962775 w 1626789"/>
              <a:gd name="connsiteY8" fmla="*/ 173192 h 838577"/>
              <a:gd name="connsiteX9" fmla="*/ 1066830 w 1626789"/>
              <a:gd name="connsiteY9" fmla="*/ 232474 h 838577"/>
              <a:gd name="connsiteX10" fmla="*/ 1165668 w 1626789"/>
              <a:gd name="connsiteY10" fmla="*/ 299378 h 838577"/>
              <a:gd name="connsiteX11" fmla="*/ 1258889 w 1626789"/>
              <a:gd name="connsiteY11" fmla="*/ 373511 h 838577"/>
              <a:gd name="connsiteX12" fmla="*/ 1346094 w 1626789"/>
              <a:gd name="connsiteY12" fmla="*/ 454468 h 838577"/>
              <a:gd name="connsiteX13" fmla="*/ 1426885 w 1626789"/>
              <a:gd name="connsiteY13" fmla="*/ 541854 h 838577"/>
              <a:gd name="connsiteX14" fmla="*/ 1500863 w 1626789"/>
              <a:gd name="connsiteY14" fmla="*/ 635266 h 838577"/>
              <a:gd name="connsiteX15" fmla="*/ 1567631 w 1626789"/>
              <a:gd name="connsiteY15" fmla="*/ 734307 h 838577"/>
              <a:gd name="connsiteX16" fmla="*/ 1626789 w 1626789"/>
              <a:gd name="connsiteY16" fmla="*/ 838577 h 838577"/>
              <a:gd name="connsiteX0" fmla="*/ 0 w 1567631"/>
              <a:gd name="connsiteY0" fmla="*/ 20308 h 734307"/>
              <a:gd name="connsiteX1" fmla="*/ 124171 w 1567631"/>
              <a:gd name="connsiteY1" fmla="*/ 5144 h 734307"/>
              <a:gd name="connsiteX2" fmla="*/ 251169 w 1567631"/>
              <a:gd name="connsiteY2" fmla="*/ 0 h 734307"/>
              <a:gd name="connsiteX3" fmla="*/ 378165 w 1567631"/>
              <a:gd name="connsiteY3" fmla="*/ 5144 h 734307"/>
              <a:gd name="connsiteX4" fmla="*/ 502336 w 1567631"/>
              <a:gd name="connsiteY4" fmla="*/ 20308 h 734307"/>
              <a:gd name="connsiteX5" fmla="*/ 623281 w 1567631"/>
              <a:gd name="connsiteY5" fmla="*/ 45095 h 734307"/>
              <a:gd name="connsiteX6" fmla="*/ 740602 w 1567631"/>
              <a:gd name="connsiteY6" fmla="*/ 79104 h 734307"/>
              <a:gd name="connsiteX7" fmla="*/ 853899 w 1567631"/>
              <a:gd name="connsiteY7" fmla="*/ 121936 h 734307"/>
              <a:gd name="connsiteX8" fmla="*/ 962775 w 1567631"/>
              <a:gd name="connsiteY8" fmla="*/ 173192 h 734307"/>
              <a:gd name="connsiteX9" fmla="*/ 1066830 w 1567631"/>
              <a:gd name="connsiteY9" fmla="*/ 232474 h 734307"/>
              <a:gd name="connsiteX10" fmla="*/ 1165668 w 1567631"/>
              <a:gd name="connsiteY10" fmla="*/ 299378 h 734307"/>
              <a:gd name="connsiteX11" fmla="*/ 1258889 w 1567631"/>
              <a:gd name="connsiteY11" fmla="*/ 373511 h 734307"/>
              <a:gd name="connsiteX12" fmla="*/ 1346094 w 1567631"/>
              <a:gd name="connsiteY12" fmla="*/ 454468 h 734307"/>
              <a:gd name="connsiteX13" fmla="*/ 1426885 w 1567631"/>
              <a:gd name="connsiteY13" fmla="*/ 541854 h 734307"/>
              <a:gd name="connsiteX14" fmla="*/ 1500863 w 1567631"/>
              <a:gd name="connsiteY14" fmla="*/ 635266 h 734307"/>
              <a:gd name="connsiteX15" fmla="*/ 1567631 w 1567631"/>
              <a:gd name="connsiteY15" fmla="*/ 734307 h 734307"/>
              <a:gd name="connsiteX0" fmla="*/ 0 w 1500863"/>
              <a:gd name="connsiteY0" fmla="*/ 20308 h 635266"/>
              <a:gd name="connsiteX1" fmla="*/ 124171 w 1500863"/>
              <a:gd name="connsiteY1" fmla="*/ 5144 h 635266"/>
              <a:gd name="connsiteX2" fmla="*/ 251169 w 1500863"/>
              <a:gd name="connsiteY2" fmla="*/ 0 h 635266"/>
              <a:gd name="connsiteX3" fmla="*/ 378165 w 1500863"/>
              <a:gd name="connsiteY3" fmla="*/ 5144 h 635266"/>
              <a:gd name="connsiteX4" fmla="*/ 502336 w 1500863"/>
              <a:gd name="connsiteY4" fmla="*/ 20308 h 635266"/>
              <a:gd name="connsiteX5" fmla="*/ 623281 w 1500863"/>
              <a:gd name="connsiteY5" fmla="*/ 45095 h 635266"/>
              <a:gd name="connsiteX6" fmla="*/ 740602 w 1500863"/>
              <a:gd name="connsiteY6" fmla="*/ 79104 h 635266"/>
              <a:gd name="connsiteX7" fmla="*/ 853899 w 1500863"/>
              <a:gd name="connsiteY7" fmla="*/ 121936 h 635266"/>
              <a:gd name="connsiteX8" fmla="*/ 962775 w 1500863"/>
              <a:gd name="connsiteY8" fmla="*/ 173192 h 635266"/>
              <a:gd name="connsiteX9" fmla="*/ 1066830 w 1500863"/>
              <a:gd name="connsiteY9" fmla="*/ 232474 h 635266"/>
              <a:gd name="connsiteX10" fmla="*/ 1165668 w 1500863"/>
              <a:gd name="connsiteY10" fmla="*/ 299378 h 635266"/>
              <a:gd name="connsiteX11" fmla="*/ 1258889 w 1500863"/>
              <a:gd name="connsiteY11" fmla="*/ 373511 h 635266"/>
              <a:gd name="connsiteX12" fmla="*/ 1346094 w 1500863"/>
              <a:gd name="connsiteY12" fmla="*/ 454468 h 635266"/>
              <a:gd name="connsiteX13" fmla="*/ 1426885 w 1500863"/>
              <a:gd name="connsiteY13" fmla="*/ 541854 h 635266"/>
              <a:gd name="connsiteX14" fmla="*/ 1500863 w 1500863"/>
              <a:gd name="connsiteY14" fmla="*/ 635266 h 63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863" h="635266">
                <a:moveTo>
                  <a:pt x="0" y="20308"/>
                </a:moveTo>
                <a:lnTo>
                  <a:pt x="124171" y="5144"/>
                </a:lnTo>
                <a:lnTo>
                  <a:pt x="251169" y="0"/>
                </a:lnTo>
                <a:lnTo>
                  <a:pt x="378165" y="5144"/>
                </a:lnTo>
                <a:lnTo>
                  <a:pt x="502336" y="20308"/>
                </a:lnTo>
                <a:lnTo>
                  <a:pt x="623281" y="45095"/>
                </a:lnTo>
                <a:lnTo>
                  <a:pt x="740602" y="79104"/>
                </a:lnTo>
                <a:lnTo>
                  <a:pt x="853899" y="121936"/>
                </a:lnTo>
                <a:lnTo>
                  <a:pt x="962775" y="173192"/>
                </a:lnTo>
                <a:lnTo>
                  <a:pt x="1066830" y="232474"/>
                </a:lnTo>
                <a:lnTo>
                  <a:pt x="1165668" y="299378"/>
                </a:lnTo>
                <a:lnTo>
                  <a:pt x="1258889" y="373511"/>
                </a:lnTo>
                <a:lnTo>
                  <a:pt x="1346094" y="454468"/>
                </a:lnTo>
                <a:lnTo>
                  <a:pt x="1426885" y="541854"/>
                </a:lnTo>
                <a:lnTo>
                  <a:pt x="1500863" y="635266"/>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5" name="Freeform 124">
            <a:extLst>
              <a:ext uri="{FF2B5EF4-FFF2-40B4-BE49-F238E27FC236}">
                <a16:creationId xmlns:a16="http://schemas.microsoft.com/office/drawing/2014/main" id="{A85290A6-A13C-09D6-3D3D-1E139118DCC7}"/>
              </a:ext>
            </a:extLst>
          </p:cNvPr>
          <p:cNvSpPr/>
          <p:nvPr/>
        </p:nvSpPr>
        <p:spPr>
          <a:xfrm rot="15123016">
            <a:off x="1609157" y="3002810"/>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6" name="Freeform 121">
            <a:extLst>
              <a:ext uri="{FF2B5EF4-FFF2-40B4-BE49-F238E27FC236}">
                <a16:creationId xmlns:a16="http://schemas.microsoft.com/office/drawing/2014/main" id="{5A970EF9-EFE2-9633-2C1B-F6E3D84F6840}"/>
              </a:ext>
            </a:extLst>
          </p:cNvPr>
          <p:cNvSpPr/>
          <p:nvPr/>
        </p:nvSpPr>
        <p:spPr>
          <a:xfrm>
            <a:off x="4674204" y="2827330"/>
            <a:ext cx="372741" cy="1137042"/>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741" h="1137042">
                <a:moveTo>
                  <a:pt x="0" y="0"/>
                </a:moveTo>
                <a:lnTo>
                  <a:pt x="73978" y="93412"/>
                </a:lnTo>
                <a:lnTo>
                  <a:pt x="140746" y="192453"/>
                </a:lnTo>
                <a:lnTo>
                  <a:pt x="199904" y="296723"/>
                </a:lnTo>
                <a:lnTo>
                  <a:pt x="251056" y="405823"/>
                </a:lnTo>
                <a:lnTo>
                  <a:pt x="293799" y="519353"/>
                </a:lnTo>
                <a:lnTo>
                  <a:pt x="327738" y="636914"/>
                </a:lnTo>
                <a:lnTo>
                  <a:pt x="352474" y="758106"/>
                </a:lnTo>
                <a:lnTo>
                  <a:pt x="367606" y="882529"/>
                </a:lnTo>
                <a:lnTo>
                  <a:pt x="372741" y="1009787"/>
                </a:lnTo>
                <a:lnTo>
                  <a:pt x="367606" y="1137042"/>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7" name="Freeform 122">
            <a:extLst>
              <a:ext uri="{FF2B5EF4-FFF2-40B4-BE49-F238E27FC236}">
                <a16:creationId xmlns:a16="http://schemas.microsoft.com/office/drawing/2014/main" id="{2737DD03-0816-81D7-3981-80CA2409615B}"/>
              </a:ext>
            </a:extLst>
          </p:cNvPr>
          <p:cNvSpPr/>
          <p:nvPr/>
        </p:nvSpPr>
        <p:spPr>
          <a:xfrm rot="4500000">
            <a:off x="4214036" y="3933947"/>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8" name="Freeform 123">
            <a:extLst>
              <a:ext uri="{FF2B5EF4-FFF2-40B4-BE49-F238E27FC236}">
                <a16:creationId xmlns:a16="http://schemas.microsoft.com/office/drawing/2014/main" id="{F7BDED34-6AA5-A407-942B-A0285665B7A9}"/>
              </a:ext>
            </a:extLst>
          </p:cNvPr>
          <p:cNvSpPr/>
          <p:nvPr/>
        </p:nvSpPr>
        <p:spPr>
          <a:xfrm rot="9900000">
            <a:off x="2500548" y="4815661"/>
            <a:ext cx="1065295" cy="71399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 name="connsiteX0" fmla="*/ 0 w 1065295"/>
              <a:gd name="connsiteY0" fmla="*/ 0 h 713999"/>
              <a:gd name="connsiteX1" fmla="*/ 120945 w 1065295"/>
              <a:gd name="connsiteY1" fmla="*/ 24787 h 713999"/>
              <a:gd name="connsiteX2" fmla="*/ 238266 w 1065295"/>
              <a:gd name="connsiteY2" fmla="*/ 58796 h 713999"/>
              <a:gd name="connsiteX3" fmla="*/ 351563 w 1065295"/>
              <a:gd name="connsiteY3" fmla="*/ 101628 h 713999"/>
              <a:gd name="connsiteX4" fmla="*/ 460439 w 1065295"/>
              <a:gd name="connsiteY4" fmla="*/ 152884 h 713999"/>
              <a:gd name="connsiteX5" fmla="*/ 564494 w 1065295"/>
              <a:gd name="connsiteY5" fmla="*/ 212166 h 713999"/>
              <a:gd name="connsiteX6" fmla="*/ 663332 w 1065295"/>
              <a:gd name="connsiteY6" fmla="*/ 279070 h 713999"/>
              <a:gd name="connsiteX7" fmla="*/ 756553 w 1065295"/>
              <a:gd name="connsiteY7" fmla="*/ 353203 h 713999"/>
              <a:gd name="connsiteX8" fmla="*/ 843758 w 1065295"/>
              <a:gd name="connsiteY8" fmla="*/ 434160 h 713999"/>
              <a:gd name="connsiteX9" fmla="*/ 924549 w 1065295"/>
              <a:gd name="connsiteY9" fmla="*/ 521546 h 713999"/>
              <a:gd name="connsiteX10" fmla="*/ 998527 w 1065295"/>
              <a:gd name="connsiteY10" fmla="*/ 614958 h 713999"/>
              <a:gd name="connsiteX11" fmla="*/ 1065295 w 1065295"/>
              <a:gd name="connsiteY11" fmla="*/ 713999 h 7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5295" h="71399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9" name="L-Shape 8">
            <a:extLst>
              <a:ext uri="{FF2B5EF4-FFF2-40B4-BE49-F238E27FC236}">
                <a16:creationId xmlns:a16="http://schemas.microsoft.com/office/drawing/2014/main" id="{F6AD9F1E-A1D2-292B-4BD2-F9F2E2A68BA1}"/>
              </a:ext>
            </a:extLst>
          </p:cNvPr>
          <p:cNvSpPr/>
          <p:nvPr/>
        </p:nvSpPr>
        <p:spPr bwMode="auto">
          <a:xfrm rot="16041236">
            <a:off x="4482283" y="2646160"/>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0" name="L-Shape 9">
            <a:extLst>
              <a:ext uri="{FF2B5EF4-FFF2-40B4-BE49-F238E27FC236}">
                <a16:creationId xmlns:a16="http://schemas.microsoft.com/office/drawing/2014/main" id="{F02398E0-0A2D-297F-F67A-A39F15A5E30F}"/>
              </a:ext>
            </a:extLst>
          </p:cNvPr>
          <p:cNvSpPr/>
          <p:nvPr/>
        </p:nvSpPr>
        <p:spPr bwMode="auto">
          <a:xfrm rot="10779142" flipH="1">
            <a:off x="2345841" y="4897252"/>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1" name="L-Shape 10">
            <a:extLst>
              <a:ext uri="{FF2B5EF4-FFF2-40B4-BE49-F238E27FC236}">
                <a16:creationId xmlns:a16="http://schemas.microsoft.com/office/drawing/2014/main" id="{B9B6E5F6-7F99-B78D-C918-EC39B72D000E}"/>
              </a:ext>
            </a:extLst>
          </p:cNvPr>
          <p:cNvSpPr/>
          <p:nvPr/>
        </p:nvSpPr>
        <p:spPr bwMode="auto">
          <a:xfrm rot="21441236">
            <a:off x="4486521" y="4789569"/>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2" name="L-Shape 11">
            <a:extLst>
              <a:ext uri="{FF2B5EF4-FFF2-40B4-BE49-F238E27FC236}">
                <a16:creationId xmlns:a16="http://schemas.microsoft.com/office/drawing/2014/main" id="{94D95D4A-BE1A-21D4-187B-DA5CA196D5D1}"/>
              </a:ext>
            </a:extLst>
          </p:cNvPr>
          <p:cNvSpPr/>
          <p:nvPr/>
        </p:nvSpPr>
        <p:spPr bwMode="auto">
          <a:xfrm rot="16179142" flipH="1">
            <a:off x="2235429" y="2653128"/>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grpSp>
        <p:nvGrpSpPr>
          <p:cNvPr id="13" name="Identity">
            <a:extLst>
              <a:ext uri="{FF2B5EF4-FFF2-40B4-BE49-F238E27FC236}">
                <a16:creationId xmlns:a16="http://schemas.microsoft.com/office/drawing/2014/main" id="{BBC9CFCC-71E9-C6A7-EB26-A1C36001C3B0}"/>
              </a:ext>
            </a:extLst>
          </p:cNvPr>
          <p:cNvGrpSpPr/>
          <p:nvPr/>
        </p:nvGrpSpPr>
        <p:grpSpPr>
          <a:xfrm>
            <a:off x="2967738" y="3279499"/>
            <a:ext cx="1043876" cy="968405"/>
            <a:chOff x="2523796" y="3103875"/>
            <a:chExt cx="1043876" cy="968405"/>
          </a:xfrm>
        </p:grpSpPr>
        <p:sp>
          <p:nvSpPr>
            <p:cNvPr id="14" name="Rectangle 13">
              <a:extLst>
                <a:ext uri="{FF2B5EF4-FFF2-40B4-BE49-F238E27FC236}">
                  <a16:creationId xmlns:a16="http://schemas.microsoft.com/office/drawing/2014/main" id="{F84871E7-CD1D-FE14-7840-CC41F43C6BFD}"/>
                </a:ext>
              </a:extLst>
            </p:cNvPr>
            <p:cNvSpPr/>
            <p:nvPr/>
          </p:nvSpPr>
          <p:spPr>
            <a:xfrm>
              <a:off x="2523796" y="3672171"/>
              <a:ext cx="1043876" cy="40010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Historic" panose="020B0502040204020203" pitchFamily="34" charset="0"/>
                  <a:ea typeface="+mn-ea"/>
                  <a:cs typeface="+mn-cs"/>
                </a:rPr>
                <a:t>Identity</a:t>
              </a:r>
            </a:p>
          </p:txBody>
        </p:sp>
        <p:pic>
          <p:nvPicPr>
            <p:cNvPr id="15" name="Picture 14">
              <a:extLst>
                <a:ext uri="{FF2B5EF4-FFF2-40B4-BE49-F238E27FC236}">
                  <a16:creationId xmlns:a16="http://schemas.microsoft.com/office/drawing/2014/main" id="{05A7ADA2-6F5F-F33E-25BB-86DF5B4DAC4A}"/>
                </a:ext>
              </a:extLst>
            </p:cNvPr>
            <p:cNvPicPr>
              <a:picLocks noChangeAspect="1"/>
            </p:cNvPicPr>
            <p:nvPr/>
          </p:nvPicPr>
          <p:blipFill rotWithShape="1">
            <a:blip r:embed="rId3"/>
            <a:srcRect l="9581" t="9325" r="13850" b="10737"/>
            <a:stretch/>
          </p:blipFill>
          <p:spPr>
            <a:xfrm>
              <a:off x="2706312" y="3103875"/>
              <a:ext cx="621907" cy="649278"/>
            </a:xfrm>
            <a:prstGeom prst="rect">
              <a:avLst/>
            </a:prstGeom>
          </p:spPr>
        </p:pic>
      </p:grpSp>
      <p:sp>
        <p:nvSpPr>
          <p:cNvPr id="44" name="Freeform 126">
            <a:extLst>
              <a:ext uri="{FF2B5EF4-FFF2-40B4-BE49-F238E27FC236}">
                <a16:creationId xmlns:a16="http://schemas.microsoft.com/office/drawing/2014/main" id="{0F88CA56-EE3E-F059-BB1C-6B58E5626F41}"/>
              </a:ext>
            </a:extLst>
          </p:cNvPr>
          <p:cNvSpPr/>
          <p:nvPr/>
        </p:nvSpPr>
        <p:spPr>
          <a:xfrm rot="4500000">
            <a:off x="4062196" y="4764102"/>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5" name="Freeform 128">
            <a:extLst>
              <a:ext uri="{FF2B5EF4-FFF2-40B4-BE49-F238E27FC236}">
                <a16:creationId xmlns:a16="http://schemas.microsoft.com/office/drawing/2014/main" id="{81E4AAAF-E9FC-2AF7-A764-148DBC011A3D}"/>
              </a:ext>
            </a:extLst>
          </p:cNvPr>
          <p:cNvSpPr/>
          <p:nvPr/>
        </p:nvSpPr>
        <p:spPr>
          <a:xfrm rot="15123016">
            <a:off x="2741167" y="2132544"/>
            <a:ext cx="121685" cy="7312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 name="connsiteX0" fmla="*/ 0 w 121685"/>
              <a:gd name="connsiteY0" fmla="*/ 0 h 731219"/>
              <a:gd name="connsiteX1" fmla="*/ 42743 w 121685"/>
              <a:gd name="connsiteY1" fmla="*/ 113530 h 731219"/>
              <a:gd name="connsiteX2" fmla="*/ 76682 w 121685"/>
              <a:gd name="connsiteY2" fmla="*/ 231091 h 731219"/>
              <a:gd name="connsiteX3" fmla="*/ 101418 w 121685"/>
              <a:gd name="connsiteY3" fmla="*/ 352283 h 731219"/>
              <a:gd name="connsiteX4" fmla="*/ 116550 w 121685"/>
              <a:gd name="connsiteY4" fmla="*/ 476706 h 731219"/>
              <a:gd name="connsiteX5" fmla="*/ 121685 w 121685"/>
              <a:gd name="connsiteY5" fmla="*/ 603964 h 731219"/>
              <a:gd name="connsiteX6" fmla="*/ 116550 w 121685"/>
              <a:gd name="connsiteY6" fmla="*/ 731219 h 73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85" h="731219">
                <a:moveTo>
                  <a:pt x="0" y="0"/>
                </a:moveTo>
                <a:lnTo>
                  <a:pt x="42743" y="113530"/>
                </a:lnTo>
                <a:lnTo>
                  <a:pt x="76682" y="231091"/>
                </a:lnTo>
                <a:lnTo>
                  <a:pt x="101418" y="352283"/>
                </a:lnTo>
                <a:lnTo>
                  <a:pt x="116550" y="476706"/>
                </a:lnTo>
                <a:lnTo>
                  <a:pt x="121685" y="603964"/>
                </a:lnTo>
                <a:lnTo>
                  <a:pt x="116550" y="7312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grpSp>
        <p:nvGrpSpPr>
          <p:cNvPr id="46" name="AR">
            <a:extLst>
              <a:ext uri="{FF2B5EF4-FFF2-40B4-BE49-F238E27FC236}">
                <a16:creationId xmlns:a16="http://schemas.microsoft.com/office/drawing/2014/main" id="{BD4F199F-96CF-07AF-EC29-C6414BEF7412}"/>
              </a:ext>
            </a:extLst>
          </p:cNvPr>
          <p:cNvGrpSpPr/>
          <p:nvPr/>
        </p:nvGrpSpPr>
        <p:grpSpPr>
          <a:xfrm>
            <a:off x="100275" y="3457830"/>
            <a:ext cx="2236556" cy="736483"/>
            <a:chOff x="100275" y="3457830"/>
            <a:chExt cx="2236556" cy="736483"/>
          </a:xfrm>
        </p:grpSpPr>
        <p:sp>
          <p:nvSpPr>
            <p:cNvPr id="47" name="AR Text">
              <a:extLst>
                <a:ext uri="{FF2B5EF4-FFF2-40B4-BE49-F238E27FC236}">
                  <a16:creationId xmlns:a16="http://schemas.microsoft.com/office/drawing/2014/main" id="{AA942230-567A-F38D-CC58-3264BEFE2082}"/>
                </a:ext>
              </a:extLst>
            </p:cNvPr>
            <p:cNvSpPr/>
            <p:nvPr/>
          </p:nvSpPr>
          <p:spPr>
            <a:xfrm>
              <a:off x="100275" y="3666809"/>
              <a:ext cx="1440490" cy="492443"/>
            </a:xfrm>
            <a:prstGeom prst="rect">
              <a:avLst/>
            </a:prstGeom>
            <a:noFill/>
            <a:ln>
              <a:noFill/>
            </a:ln>
          </p:spPr>
          <p:txBody>
            <a:bodyPr wrap="square" lIns="0" tIns="0" rIns="0" bIns="0" anchor="ctr" anchorCtr="0">
              <a:spAutoFit/>
            </a:bodyPr>
            <a:lstStyle/>
            <a:p>
              <a:pPr marL="0" marR="0" lvl="0" indent="0" algn="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Recertification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48" name="AR Icon">
              <a:extLst>
                <a:ext uri="{FF2B5EF4-FFF2-40B4-BE49-F238E27FC236}">
                  <a16:creationId xmlns:a16="http://schemas.microsoft.com/office/drawing/2014/main" id="{E53603AD-29FA-4BC8-0351-F3B1D51A9D12}"/>
                </a:ext>
              </a:extLst>
            </p:cNvPr>
            <p:cNvGrpSpPr/>
            <p:nvPr/>
          </p:nvGrpSpPr>
          <p:grpSpPr>
            <a:xfrm>
              <a:off x="1600348" y="3457830"/>
              <a:ext cx="736483" cy="736483"/>
              <a:chOff x="1576858" y="3441745"/>
              <a:chExt cx="736483" cy="736483"/>
            </a:xfrm>
          </p:grpSpPr>
          <p:grpSp>
            <p:nvGrpSpPr>
              <p:cNvPr id="49" name="Group 48">
                <a:extLst>
                  <a:ext uri="{FF2B5EF4-FFF2-40B4-BE49-F238E27FC236}">
                    <a16:creationId xmlns:a16="http://schemas.microsoft.com/office/drawing/2014/main" id="{CE111DFB-8550-A11C-0D25-214FB0664F17}"/>
                  </a:ext>
                </a:extLst>
              </p:cNvPr>
              <p:cNvGrpSpPr/>
              <p:nvPr/>
            </p:nvGrpSpPr>
            <p:grpSpPr>
              <a:xfrm>
                <a:off x="1576858" y="3441745"/>
                <a:ext cx="736483" cy="736483"/>
                <a:chOff x="8531052" y="1407263"/>
                <a:chExt cx="905081" cy="905081"/>
              </a:xfrm>
            </p:grpSpPr>
            <p:sp useBgFill="1">
              <p:nvSpPr>
                <p:cNvPr id="54" name="Oval 53">
                  <a:extLst>
                    <a:ext uri="{FF2B5EF4-FFF2-40B4-BE49-F238E27FC236}">
                      <a16:creationId xmlns:a16="http://schemas.microsoft.com/office/drawing/2014/main" id="{BE1DE371-E774-6A50-6D26-BF3199782ECA}"/>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55" name="Oval 54">
                  <a:extLst>
                    <a:ext uri="{FF2B5EF4-FFF2-40B4-BE49-F238E27FC236}">
                      <a16:creationId xmlns:a16="http://schemas.microsoft.com/office/drawing/2014/main" id="{9F81FA3C-15C0-6319-74DB-47A6C5FC2A19}"/>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4900894A-3224-1046-0003-1236E7562311}"/>
                  </a:ext>
                </a:extLst>
              </p:cNvPr>
              <p:cNvGrpSpPr/>
              <p:nvPr/>
            </p:nvGrpSpPr>
            <p:grpSpPr>
              <a:xfrm>
                <a:off x="1693672" y="3540770"/>
                <a:ext cx="502853" cy="538431"/>
                <a:chOff x="2603241" y="3415004"/>
                <a:chExt cx="925200" cy="980798"/>
              </a:xfrm>
            </p:grpSpPr>
            <p:pic>
              <p:nvPicPr>
                <p:cNvPr id="51" name="Graphic 50" descr="Paper with solid fill">
                  <a:extLst>
                    <a:ext uri="{FF2B5EF4-FFF2-40B4-BE49-F238E27FC236}">
                      <a16:creationId xmlns:a16="http://schemas.microsoft.com/office/drawing/2014/main" id="{872E5BF1-1AFD-CFBE-5AD6-44547626A6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3241" y="3415004"/>
                  <a:ext cx="914400" cy="914400"/>
                </a:xfrm>
                <a:prstGeom prst="rect">
                  <a:avLst/>
                </a:prstGeom>
              </p:spPr>
            </p:pic>
            <p:sp>
              <p:nvSpPr>
                <p:cNvPr id="52" name="Oval 51">
                  <a:extLst>
                    <a:ext uri="{FF2B5EF4-FFF2-40B4-BE49-F238E27FC236}">
                      <a16:creationId xmlns:a16="http://schemas.microsoft.com/office/drawing/2014/main" id="{295D29C6-2937-57C8-A057-12347F3F0330}"/>
                    </a:ext>
                  </a:extLst>
                </p:cNvPr>
                <p:cNvSpPr/>
                <p:nvPr/>
              </p:nvSpPr>
              <p:spPr bwMode="auto">
                <a:xfrm>
                  <a:off x="3060441" y="3927802"/>
                  <a:ext cx="468000" cy="468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3" name="Graphic 52" descr="Clock with solid fill">
                  <a:extLst>
                    <a:ext uri="{FF2B5EF4-FFF2-40B4-BE49-F238E27FC236}">
                      <a16:creationId xmlns:a16="http://schemas.microsoft.com/office/drawing/2014/main" id="{E66AF11F-4445-017A-D760-50CECD876F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1789" y="3939150"/>
                  <a:ext cx="443204" cy="443204"/>
                </a:xfrm>
                <a:prstGeom prst="rect">
                  <a:avLst/>
                </a:prstGeom>
              </p:spPr>
            </p:pic>
          </p:grpSp>
        </p:grpSp>
      </p:grpSp>
      <p:grpSp>
        <p:nvGrpSpPr>
          <p:cNvPr id="56" name="PIM">
            <a:extLst>
              <a:ext uri="{FF2B5EF4-FFF2-40B4-BE49-F238E27FC236}">
                <a16:creationId xmlns:a16="http://schemas.microsoft.com/office/drawing/2014/main" id="{5E6BE0C7-7AE8-25F7-A06A-DC271565AA25}"/>
              </a:ext>
            </a:extLst>
          </p:cNvPr>
          <p:cNvGrpSpPr/>
          <p:nvPr/>
        </p:nvGrpSpPr>
        <p:grpSpPr>
          <a:xfrm>
            <a:off x="2700582" y="5026595"/>
            <a:ext cx="1557680" cy="1417085"/>
            <a:chOff x="2700582" y="5026595"/>
            <a:chExt cx="1557680" cy="1417085"/>
          </a:xfrm>
        </p:grpSpPr>
        <p:sp>
          <p:nvSpPr>
            <p:cNvPr id="57" name="PIM Text">
              <a:extLst>
                <a:ext uri="{FF2B5EF4-FFF2-40B4-BE49-F238E27FC236}">
                  <a16:creationId xmlns:a16="http://schemas.microsoft.com/office/drawing/2014/main" id="{CF6E3717-E4C2-0D68-D278-B5793B0D7AE9}"/>
                </a:ext>
              </a:extLst>
            </p:cNvPr>
            <p:cNvSpPr/>
            <p:nvPr/>
          </p:nvSpPr>
          <p:spPr>
            <a:xfrm>
              <a:off x="2700582" y="5705016"/>
              <a:ext cx="1557680" cy="738664"/>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Secure privileged access for administration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58" name="PIM Icon">
              <a:extLst>
                <a:ext uri="{FF2B5EF4-FFF2-40B4-BE49-F238E27FC236}">
                  <a16:creationId xmlns:a16="http://schemas.microsoft.com/office/drawing/2014/main" id="{95740BAD-F2B9-2A1B-9508-6AAF67768C1A}"/>
                </a:ext>
              </a:extLst>
            </p:cNvPr>
            <p:cNvGrpSpPr/>
            <p:nvPr/>
          </p:nvGrpSpPr>
          <p:grpSpPr>
            <a:xfrm>
              <a:off x="3080252" y="5026595"/>
              <a:ext cx="736483" cy="736483"/>
              <a:chOff x="2636310" y="5026595"/>
              <a:chExt cx="736483" cy="736483"/>
            </a:xfrm>
          </p:grpSpPr>
          <p:grpSp>
            <p:nvGrpSpPr>
              <p:cNvPr id="59" name="Group 58">
                <a:extLst>
                  <a:ext uri="{FF2B5EF4-FFF2-40B4-BE49-F238E27FC236}">
                    <a16:creationId xmlns:a16="http://schemas.microsoft.com/office/drawing/2014/main" id="{AFF6F669-F527-60FE-BAB1-00A3581E9BB5}"/>
                  </a:ext>
                </a:extLst>
              </p:cNvPr>
              <p:cNvGrpSpPr/>
              <p:nvPr/>
            </p:nvGrpSpPr>
            <p:grpSpPr>
              <a:xfrm>
                <a:off x="2636310" y="5026595"/>
                <a:ext cx="736483" cy="736483"/>
                <a:chOff x="10230114" y="3121151"/>
                <a:chExt cx="905081" cy="905081"/>
              </a:xfrm>
            </p:grpSpPr>
            <p:sp useBgFill="1">
              <p:nvSpPr>
                <p:cNvPr id="67" name="Oval 66">
                  <a:extLst>
                    <a:ext uri="{FF2B5EF4-FFF2-40B4-BE49-F238E27FC236}">
                      <a16:creationId xmlns:a16="http://schemas.microsoft.com/office/drawing/2014/main" id="{EE1AE3EB-A597-DA7A-3862-1C129785B6B4}"/>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67">
                  <a:extLst>
                    <a:ext uri="{FF2B5EF4-FFF2-40B4-BE49-F238E27FC236}">
                      <a16:creationId xmlns:a16="http://schemas.microsoft.com/office/drawing/2014/main" id="{80A1903D-C6E1-F61F-D039-E03523F112D7}"/>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0" name="Group 59">
                <a:extLst>
                  <a:ext uri="{FF2B5EF4-FFF2-40B4-BE49-F238E27FC236}">
                    <a16:creationId xmlns:a16="http://schemas.microsoft.com/office/drawing/2014/main" id="{6214A98A-5630-6F7F-0C8A-F19FAD283ED9}"/>
                  </a:ext>
                </a:extLst>
              </p:cNvPr>
              <p:cNvGrpSpPr/>
              <p:nvPr/>
            </p:nvGrpSpPr>
            <p:grpSpPr>
              <a:xfrm>
                <a:off x="2800503" y="5148856"/>
                <a:ext cx="343244" cy="480339"/>
                <a:chOff x="7197488" y="4202671"/>
                <a:chExt cx="343244" cy="480339"/>
              </a:xfrm>
            </p:grpSpPr>
            <p:sp>
              <p:nvSpPr>
                <p:cNvPr id="61" name="Rectangle: Rounded Corners 60">
                  <a:extLst>
                    <a:ext uri="{FF2B5EF4-FFF2-40B4-BE49-F238E27FC236}">
                      <a16:creationId xmlns:a16="http://schemas.microsoft.com/office/drawing/2014/main" id="{735E1641-3187-1D67-2F32-87DD4BD23D6A}"/>
                    </a:ext>
                  </a:extLst>
                </p:cNvPr>
                <p:cNvSpPr/>
                <p:nvPr/>
              </p:nvSpPr>
              <p:spPr>
                <a:xfrm>
                  <a:off x="7294598" y="4269151"/>
                  <a:ext cx="246134" cy="413859"/>
                </a:xfrm>
                <a:prstGeom prst="roundRect">
                  <a:avLst>
                    <a:gd name="adj" fmla="val 5335"/>
                  </a:avLst>
                </a:prstGeom>
                <a:solidFill>
                  <a:srgbClr val="0078D4"/>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62" name="Graphic 197">
                  <a:extLst>
                    <a:ext uri="{FF2B5EF4-FFF2-40B4-BE49-F238E27FC236}">
                      <a16:creationId xmlns:a16="http://schemas.microsoft.com/office/drawing/2014/main" id="{707F765E-2738-8EF6-8759-65B323BB078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346890" y="4409077"/>
                  <a:ext cx="141552" cy="103995"/>
                </a:xfrm>
                <a:prstGeom prst="rect">
                  <a:avLst/>
                </a:prstGeom>
              </p:spPr>
            </p:pic>
            <p:sp>
              <p:nvSpPr>
                <p:cNvPr id="63" name="Rectangle: Rounded Corners 62">
                  <a:extLst>
                    <a:ext uri="{FF2B5EF4-FFF2-40B4-BE49-F238E27FC236}">
                      <a16:creationId xmlns:a16="http://schemas.microsoft.com/office/drawing/2014/main" id="{8BD00A06-595F-77B3-F11B-BAB95704E7EA}"/>
                    </a:ext>
                  </a:extLst>
                </p:cNvPr>
                <p:cNvSpPr/>
                <p:nvPr/>
              </p:nvSpPr>
              <p:spPr>
                <a:xfrm>
                  <a:off x="7197488" y="4202671"/>
                  <a:ext cx="204279" cy="204279"/>
                </a:xfrm>
                <a:prstGeom prst="roundRect">
                  <a:avLst>
                    <a:gd name="adj" fmla="val 50000"/>
                  </a:avLst>
                </a:prstGeom>
                <a:solidFill>
                  <a:srgbClr val="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AE830B8B-E6D4-7BE2-5193-5AE044B67AAE}"/>
                    </a:ext>
                  </a:extLst>
                </p:cNvPr>
                <p:cNvSpPr/>
                <p:nvPr/>
              </p:nvSpPr>
              <p:spPr>
                <a:xfrm>
                  <a:off x="7205084" y="4210432"/>
                  <a:ext cx="175522" cy="175522"/>
                </a:xfrm>
                <a:prstGeom prst="roundRect">
                  <a:avLst>
                    <a:gd name="adj" fmla="val 50000"/>
                  </a:avLst>
                </a:prstGeom>
                <a:solidFill>
                  <a:srgbClr val="666666"/>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432E14B0-D01B-11E6-EC5C-2ACAAADD2CCE}"/>
                    </a:ext>
                  </a:extLst>
                </p:cNvPr>
                <p:cNvSpPr/>
                <p:nvPr/>
              </p:nvSpPr>
              <p:spPr bwMode="auto">
                <a:xfrm>
                  <a:off x="7381807" y="4623956"/>
                  <a:ext cx="71714" cy="2689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Freeform 125">
                  <a:extLst>
                    <a:ext uri="{FF2B5EF4-FFF2-40B4-BE49-F238E27FC236}">
                      <a16:creationId xmlns:a16="http://schemas.microsoft.com/office/drawing/2014/main" id="{FA2F3F0D-E1B3-A388-34DE-AF0BBB408009}"/>
                    </a:ext>
                  </a:extLst>
                </p:cNvPr>
                <p:cNvSpPr>
                  <a:spLocks/>
                </p:cNvSpPr>
                <p:nvPr/>
              </p:nvSpPr>
              <p:spPr bwMode="auto">
                <a:xfrm>
                  <a:off x="7288528" y="4248354"/>
                  <a:ext cx="44820" cy="6622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bg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69" name="ELM">
            <a:extLst>
              <a:ext uri="{FF2B5EF4-FFF2-40B4-BE49-F238E27FC236}">
                <a16:creationId xmlns:a16="http://schemas.microsoft.com/office/drawing/2014/main" id="{EF1AD13D-BA22-DEB9-1365-20FFE3A48A9D}"/>
              </a:ext>
            </a:extLst>
          </p:cNvPr>
          <p:cNvGrpSpPr/>
          <p:nvPr/>
        </p:nvGrpSpPr>
        <p:grpSpPr>
          <a:xfrm>
            <a:off x="4647634" y="3437011"/>
            <a:ext cx="2218995" cy="738664"/>
            <a:chOff x="4647634" y="3437011"/>
            <a:chExt cx="2218995" cy="738664"/>
          </a:xfrm>
        </p:grpSpPr>
        <p:sp>
          <p:nvSpPr>
            <p:cNvPr id="70" name="ELM Text">
              <a:extLst>
                <a:ext uri="{FF2B5EF4-FFF2-40B4-BE49-F238E27FC236}">
                  <a16:creationId xmlns:a16="http://schemas.microsoft.com/office/drawing/2014/main" id="{646B05A5-A791-1E93-1FAD-875D0CEA1FB8}"/>
                </a:ext>
              </a:extLst>
            </p:cNvPr>
            <p:cNvSpPr/>
            <p:nvPr/>
          </p:nvSpPr>
          <p:spPr>
            <a:xfrm>
              <a:off x="5548149" y="3437011"/>
              <a:ext cx="1318480" cy="738664"/>
            </a:xfrm>
            <a:prstGeom prst="rect">
              <a:avLst/>
            </a:prstGeom>
            <a:noFill/>
            <a:ln>
              <a:noFill/>
            </a:ln>
          </p:spPr>
          <p:txBody>
            <a:bodyPr wrap="square" lIns="0" tIns="0" rIns="0" bIns="0" anchor="ctr" anchorCtr="0">
              <a:spAutoFit/>
            </a:bodyPr>
            <a:lstStyle/>
            <a:p>
              <a:pPr marL="0" marR="0" lvl="0" indent="0" algn="l"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Lifecycle Management</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71" name="ELM Icon">
              <a:extLst>
                <a:ext uri="{FF2B5EF4-FFF2-40B4-BE49-F238E27FC236}">
                  <a16:creationId xmlns:a16="http://schemas.microsoft.com/office/drawing/2014/main" id="{F766F51D-64DC-EEE6-3D07-A657D82BDFEC}"/>
                </a:ext>
              </a:extLst>
            </p:cNvPr>
            <p:cNvGrpSpPr/>
            <p:nvPr/>
          </p:nvGrpSpPr>
          <p:grpSpPr>
            <a:xfrm>
              <a:off x="4647634" y="3438101"/>
              <a:ext cx="736483" cy="736483"/>
              <a:chOff x="4203692" y="3438101"/>
              <a:chExt cx="736483" cy="736483"/>
            </a:xfrm>
          </p:grpSpPr>
          <p:grpSp>
            <p:nvGrpSpPr>
              <p:cNvPr id="72" name="Group 71">
                <a:extLst>
                  <a:ext uri="{FF2B5EF4-FFF2-40B4-BE49-F238E27FC236}">
                    <a16:creationId xmlns:a16="http://schemas.microsoft.com/office/drawing/2014/main" id="{67FEC614-CE33-FB79-89A2-1DB88D78555F}"/>
                  </a:ext>
                </a:extLst>
              </p:cNvPr>
              <p:cNvGrpSpPr/>
              <p:nvPr/>
            </p:nvGrpSpPr>
            <p:grpSpPr>
              <a:xfrm>
                <a:off x="4203692" y="3438101"/>
                <a:ext cx="736483" cy="736483"/>
                <a:chOff x="8591710" y="4778499"/>
                <a:chExt cx="905081" cy="905081"/>
              </a:xfrm>
            </p:grpSpPr>
            <p:sp useBgFill="1">
              <p:nvSpPr>
                <p:cNvPr id="76" name="Oval 75">
                  <a:extLst>
                    <a:ext uri="{FF2B5EF4-FFF2-40B4-BE49-F238E27FC236}">
                      <a16:creationId xmlns:a16="http://schemas.microsoft.com/office/drawing/2014/main" id="{B10FD65C-F842-86A7-C05D-E1C3B7951CC1}"/>
                    </a:ext>
                  </a:extLst>
                </p:cNvPr>
                <p:cNvSpPr/>
                <p:nvPr/>
              </p:nvSpPr>
              <p:spPr bwMode="auto">
                <a:xfrm>
                  <a:off x="8591710" y="4778499"/>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77" name="Oval 76">
                  <a:extLst>
                    <a:ext uri="{FF2B5EF4-FFF2-40B4-BE49-F238E27FC236}">
                      <a16:creationId xmlns:a16="http://schemas.microsoft.com/office/drawing/2014/main" id="{EF202C63-8D5D-0A28-42D2-82DCDCA1C08A}"/>
                    </a:ext>
                  </a:extLst>
                </p:cNvPr>
                <p:cNvSpPr/>
                <p:nvPr/>
              </p:nvSpPr>
              <p:spPr bwMode="auto">
                <a:xfrm>
                  <a:off x="8646490" y="4833277"/>
                  <a:ext cx="795527" cy="79552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DE06BBC7-BF8C-4B29-367B-2553459C04A8}"/>
                  </a:ext>
                </a:extLst>
              </p:cNvPr>
              <p:cNvGrpSpPr/>
              <p:nvPr/>
            </p:nvGrpSpPr>
            <p:grpSpPr>
              <a:xfrm>
                <a:off x="4345294" y="3579517"/>
                <a:ext cx="468000" cy="469942"/>
                <a:chOff x="4870206" y="5690635"/>
                <a:chExt cx="468000" cy="469942"/>
              </a:xfrm>
            </p:grpSpPr>
            <p:sp>
              <p:nvSpPr>
                <p:cNvPr id="74" name="Freeform 324">
                  <a:extLst>
                    <a:ext uri="{FF2B5EF4-FFF2-40B4-BE49-F238E27FC236}">
                      <a16:creationId xmlns:a16="http://schemas.microsoft.com/office/drawing/2014/main" id="{4F00F25D-597F-4949-1252-C1B42EC731E6}"/>
                    </a:ext>
                  </a:extLst>
                </p:cNvPr>
                <p:cNvSpPr>
                  <a:spLocks noChangeAspect="1"/>
                </p:cNvSpPr>
                <p:nvPr/>
              </p:nvSpPr>
              <p:spPr bwMode="auto">
                <a:xfrm rot="10293316" flipH="1">
                  <a:off x="4870206" y="5690635"/>
                  <a:ext cx="468000" cy="4699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0078D4"/>
                </a:solidFill>
                <a:ln w="9525">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pic>
              <p:nvPicPr>
                <p:cNvPr id="75" name="Picture 74">
                  <a:extLst>
                    <a:ext uri="{FF2B5EF4-FFF2-40B4-BE49-F238E27FC236}">
                      <a16:creationId xmlns:a16="http://schemas.microsoft.com/office/drawing/2014/main" id="{7A4E4862-79F3-E2E7-415E-C4AF8E6AF1D2}"/>
                    </a:ext>
                  </a:extLst>
                </p:cNvPr>
                <p:cNvPicPr>
                  <a:picLocks noChangeAspect="1"/>
                </p:cNvPicPr>
                <p:nvPr/>
              </p:nvPicPr>
              <p:blipFill>
                <a:blip r:embed="rId10"/>
                <a:stretch>
                  <a:fillRect/>
                </a:stretch>
              </p:blipFill>
              <p:spPr>
                <a:xfrm>
                  <a:off x="4994686" y="5810904"/>
                  <a:ext cx="229403" cy="229403"/>
                </a:xfrm>
                <a:prstGeom prst="rect">
                  <a:avLst/>
                </a:prstGeom>
              </p:spPr>
            </p:pic>
          </p:grpSp>
        </p:grpSp>
      </p:grpSp>
      <p:grpSp>
        <p:nvGrpSpPr>
          <p:cNvPr id="78" name="Prov">
            <a:extLst>
              <a:ext uri="{FF2B5EF4-FFF2-40B4-BE49-F238E27FC236}">
                <a16:creationId xmlns:a16="http://schemas.microsoft.com/office/drawing/2014/main" id="{28BA3118-59EF-236B-AFC0-34E022E81B26}"/>
              </a:ext>
            </a:extLst>
          </p:cNvPr>
          <p:cNvGrpSpPr/>
          <p:nvPr/>
        </p:nvGrpSpPr>
        <p:grpSpPr>
          <a:xfrm>
            <a:off x="2710834" y="1412699"/>
            <a:ext cx="1557680" cy="1293974"/>
            <a:chOff x="2710834" y="1412699"/>
            <a:chExt cx="1557680" cy="1293974"/>
          </a:xfrm>
        </p:grpSpPr>
        <p:sp>
          <p:nvSpPr>
            <p:cNvPr id="79" name="Prov Text">
              <a:extLst>
                <a:ext uri="{FF2B5EF4-FFF2-40B4-BE49-F238E27FC236}">
                  <a16:creationId xmlns:a16="http://schemas.microsoft.com/office/drawing/2014/main" id="{71E9B8A4-C62F-795C-E84D-A5AAAD3C7F6E}"/>
                </a:ext>
              </a:extLst>
            </p:cNvPr>
            <p:cNvSpPr/>
            <p:nvPr/>
          </p:nvSpPr>
          <p:spPr>
            <a:xfrm>
              <a:off x="2710834" y="1412699"/>
              <a:ext cx="1557680" cy="492443"/>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Joiner / Mover / Leaver</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80" name="Prov Icon">
              <a:extLst>
                <a:ext uri="{FF2B5EF4-FFF2-40B4-BE49-F238E27FC236}">
                  <a16:creationId xmlns:a16="http://schemas.microsoft.com/office/drawing/2014/main" id="{B1F4F7A6-DD01-DC32-12BC-1306D645F401}"/>
                </a:ext>
              </a:extLst>
            </p:cNvPr>
            <p:cNvGrpSpPr/>
            <p:nvPr/>
          </p:nvGrpSpPr>
          <p:grpSpPr>
            <a:xfrm>
              <a:off x="3104250" y="1970190"/>
              <a:ext cx="736483" cy="736483"/>
              <a:chOff x="2675104" y="2386114"/>
              <a:chExt cx="736483" cy="736483"/>
            </a:xfrm>
          </p:grpSpPr>
          <p:grpSp>
            <p:nvGrpSpPr>
              <p:cNvPr id="81" name="Group 80">
                <a:extLst>
                  <a:ext uri="{FF2B5EF4-FFF2-40B4-BE49-F238E27FC236}">
                    <a16:creationId xmlns:a16="http://schemas.microsoft.com/office/drawing/2014/main" id="{6A4CD280-8E4F-475C-996B-9B10F6A1AA39}"/>
                  </a:ext>
                </a:extLst>
              </p:cNvPr>
              <p:cNvGrpSpPr/>
              <p:nvPr/>
            </p:nvGrpSpPr>
            <p:grpSpPr>
              <a:xfrm>
                <a:off x="2675104" y="2386114"/>
                <a:ext cx="736483" cy="736483"/>
                <a:chOff x="8531052" y="1407263"/>
                <a:chExt cx="905081" cy="905081"/>
              </a:xfrm>
            </p:grpSpPr>
            <p:sp useBgFill="1">
              <p:nvSpPr>
                <p:cNvPr id="83" name="Oval 82" hidden="1">
                  <a:extLst>
                    <a:ext uri="{FF2B5EF4-FFF2-40B4-BE49-F238E27FC236}">
                      <a16:creationId xmlns:a16="http://schemas.microsoft.com/office/drawing/2014/main" id="{A3F5FE32-F42B-B4F8-A3A7-1D0ABF738EF0}"/>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84" name="Oval 83">
                  <a:extLst>
                    <a:ext uri="{FF2B5EF4-FFF2-40B4-BE49-F238E27FC236}">
                      <a16:creationId xmlns:a16="http://schemas.microsoft.com/office/drawing/2014/main" id="{67ED5F30-69DB-8BC5-3BE6-3AEBF3E2D276}"/>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82" name="Picture 81">
                <a:extLst>
                  <a:ext uri="{FF2B5EF4-FFF2-40B4-BE49-F238E27FC236}">
                    <a16:creationId xmlns:a16="http://schemas.microsoft.com/office/drawing/2014/main" id="{E8D6C91B-B967-C5A6-87B6-0DB8A678B7B1}"/>
                  </a:ext>
                </a:extLst>
              </p:cNvPr>
              <p:cNvPicPr>
                <a:picLocks noChangeAspect="1"/>
              </p:cNvPicPr>
              <p:nvPr/>
            </p:nvPicPr>
            <p:blipFill>
              <a:blip r:embed="rId3"/>
              <a:stretch>
                <a:fillRect/>
              </a:stretch>
            </p:blipFill>
            <p:spPr>
              <a:xfrm>
                <a:off x="2882342" y="2596551"/>
                <a:ext cx="335868" cy="335868"/>
              </a:xfrm>
              <a:prstGeom prst="rect">
                <a:avLst/>
              </a:prstGeom>
            </p:spPr>
          </p:pic>
        </p:grpSp>
      </p:grpSp>
      <p:sp>
        <p:nvSpPr>
          <p:cNvPr id="85" name="Rectangle: Rounded Corners 84">
            <a:extLst>
              <a:ext uri="{FF2B5EF4-FFF2-40B4-BE49-F238E27FC236}">
                <a16:creationId xmlns:a16="http://schemas.microsoft.com/office/drawing/2014/main" id="{B969B872-2A0F-3BDA-57E2-062669D5FFFE}"/>
              </a:ext>
            </a:extLst>
          </p:cNvPr>
          <p:cNvSpPr/>
          <p:nvPr/>
        </p:nvSpPr>
        <p:spPr bwMode="auto">
          <a:xfrm>
            <a:off x="211294" y="3243938"/>
            <a:ext cx="2255239" cy="1241289"/>
          </a:xfrm>
          <a:prstGeom prst="roundRect">
            <a:avLst/>
          </a:prstGeom>
          <a:noFill/>
          <a:ln w="76200" cap="flat" cmpd="sng" algn="ctr">
            <a:solidFill>
              <a:srgbClr val="107C1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E"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E782FA5D-EF42-4777-E536-085A5A37020D}"/>
              </a:ext>
            </a:extLst>
          </p:cNvPr>
          <p:cNvSpPr txBox="1"/>
          <p:nvPr/>
        </p:nvSpPr>
        <p:spPr>
          <a:xfrm>
            <a:off x="7324448" y="2016195"/>
            <a:ext cx="4432495" cy="38472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Entra ID P2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 Basic access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certifications and reviews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Entra ID Governance: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targeting inactive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identities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Certify PIM for Groups memberships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Machine Learning assisted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22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956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2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2987228"/>
          </a:xfrm>
        </p:spPr>
        <p:txBody>
          <a:bodyPr vert="horz" wrap="square" lIns="0" tIns="0" rIns="0" bIns="0" rtlCol="0" anchor="t">
            <a:spAutoFit/>
          </a:bodyPr>
          <a:lstStyle/>
          <a:p>
            <a:pPr marL="0" indent="0">
              <a:buNone/>
            </a:pPr>
            <a:r>
              <a:rPr lang="en-US" sz="2000">
                <a:cs typeface="Segoe UI"/>
              </a:rPr>
              <a:t>Demonstrate the value of Microsoft Entra ID Governance in your environment:</a:t>
            </a:r>
          </a:p>
          <a:p>
            <a:pPr marL="0" indent="0">
              <a:buNone/>
            </a:pPr>
            <a:endParaRPr lang="en-US" sz="2000">
              <a:cs typeface="Segoe UI"/>
            </a:endParaRPr>
          </a:p>
          <a:p>
            <a:pPr>
              <a:buFont typeface="Arial" panose="020B0604020202020204" pitchFamily="34" charset="0"/>
              <a:buChar char="•"/>
            </a:pPr>
            <a:r>
              <a:rPr lang="en-US" sz="2000" b="1"/>
              <a:t>Discovery:</a:t>
            </a:r>
            <a:r>
              <a:rPr lang="en-US" sz="2000"/>
              <a:t> Identify current lifecycle and governance processes for providing access to applications and groups as well as certification of such access </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Define: </a:t>
            </a:r>
            <a:r>
              <a:rPr lang="en-US" sz="2000">
                <a:cs typeface="Segoe UI"/>
              </a:rPr>
              <a:t>On a successful completed lifecycle of app assignments and certifications </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Evaluate</a:t>
            </a:r>
            <a:r>
              <a:rPr lang="en-US" sz="2000">
                <a:cs typeface="Segoe UI"/>
              </a:rPr>
              <a:t>: the result of the POC by collecting customer feedback and team insights </a:t>
            </a:r>
            <a:endParaRPr lang="en-US" sz="2000" b="1">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Assign Employee access to resources and Recertification</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DC24-F14B-20B6-D9B7-B80BAD56DAB6}"/>
              </a:ext>
            </a:extLst>
          </p:cNvPr>
          <p:cNvSpPr>
            <a:spLocks noGrp="1"/>
          </p:cNvSpPr>
          <p:nvPr>
            <p:ph type="title"/>
          </p:nvPr>
        </p:nvSpPr>
        <p:spPr>
          <a:xfrm>
            <a:off x="588263" y="457200"/>
            <a:ext cx="11018520" cy="923330"/>
          </a:xfrm>
        </p:spPr>
        <p:txBody>
          <a:bodyPr>
            <a:normAutofit/>
          </a:bodyPr>
          <a:lstStyle/>
          <a:p>
            <a:r>
              <a:rPr lang="en-US"/>
              <a:t>Access recertification to reduce risk</a:t>
            </a:r>
            <a:br>
              <a:rPr lang="en-US"/>
            </a:br>
            <a:r>
              <a:rPr lang="en-US" sz="2400">
                <a:solidFill>
                  <a:schemeClr val="accent1"/>
                </a:solidFill>
              </a:rPr>
              <a:t>Access Reviews</a:t>
            </a:r>
            <a:endParaRPr lang="en-US">
              <a:solidFill>
                <a:schemeClr val="accent1"/>
              </a:solidFill>
            </a:endParaRPr>
          </a:p>
        </p:txBody>
      </p:sp>
      <p:grpSp>
        <p:nvGrpSpPr>
          <p:cNvPr id="3" name="Natively built-in">
            <a:extLst>
              <a:ext uri="{FF2B5EF4-FFF2-40B4-BE49-F238E27FC236}">
                <a16:creationId xmlns:a16="http://schemas.microsoft.com/office/drawing/2014/main" id="{1EF3CBE1-1C16-D990-2CB6-B625D44D568F}"/>
              </a:ext>
            </a:extLst>
          </p:cNvPr>
          <p:cNvGrpSpPr/>
          <p:nvPr/>
        </p:nvGrpSpPr>
        <p:grpSpPr>
          <a:xfrm>
            <a:off x="595425" y="2112492"/>
            <a:ext cx="3194803" cy="3380064"/>
            <a:chOff x="1072722" y="2112492"/>
            <a:chExt cx="3194803" cy="3380064"/>
          </a:xfrm>
        </p:grpSpPr>
        <p:grpSp>
          <p:nvGrpSpPr>
            <p:cNvPr id="4" name="Group 3">
              <a:extLst>
                <a:ext uri="{FF2B5EF4-FFF2-40B4-BE49-F238E27FC236}">
                  <a16:creationId xmlns:a16="http://schemas.microsoft.com/office/drawing/2014/main" id="{BB3CFFBF-366C-A86B-2110-A8EB41882E16}"/>
                </a:ext>
              </a:extLst>
            </p:cNvPr>
            <p:cNvGrpSpPr/>
            <p:nvPr/>
          </p:nvGrpSpPr>
          <p:grpSpPr>
            <a:xfrm>
              <a:off x="1072722" y="2112492"/>
              <a:ext cx="3194803" cy="3380064"/>
              <a:chOff x="1072722" y="2112492"/>
              <a:chExt cx="3194803" cy="3380064"/>
            </a:xfrm>
          </p:grpSpPr>
          <p:sp>
            <p:nvSpPr>
              <p:cNvPr id="6" name="Rounded Rectangle">
                <a:extLst>
                  <a:ext uri="{FF2B5EF4-FFF2-40B4-BE49-F238E27FC236}">
                    <a16:creationId xmlns:a16="http://schemas.microsoft.com/office/drawing/2014/main" id="{79294B0F-4897-C64D-D1C4-795EA5ABD933}"/>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F78CC9C5-E9FF-23DE-B775-2D45B8156514}"/>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4968C6-8521-9AB9-DEE2-5A7356A73F0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EE956F-3FFF-0F61-7860-C3AEDCCE649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Natively built-in to Microsoft </a:t>
                </a:r>
                <a:r>
                  <a:rPr lang="en-US" sz="2000" b="1" err="1">
                    <a:gradFill>
                      <a:gsLst>
                        <a:gs pos="2917">
                          <a:schemeClr val="tx1"/>
                        </a:gs>
                        <a:gs pos="30000">
                          <a:schemeClr val="tx1"/>
                        </a:gs>
                      </a:gsLst>
                      <a:lin ang="5400000" scaled="0"/>
                    </a:gradFill>
                    <a:latin typeface="Segoe UI Historic" panose="020B0502040204020203" pitchFamily="34" charset="0"/>
                  </a:rPr>
                  <a:t>Entra</a:t>
                </a:r>
                <a:endParaRPr lang="en-US" sz="2000" b="1">
                  <a:gradFill>
                    <a:gsLst>
                      <a:gs pos="2917">
                        <a:schemeClr val="tx1"/>
                      </a:gs>
                      <a:gs pos="30000">
                        <a:schemeClr val="tx1"/>
                      </a:gs>
                    </a:gsLst>
                    <a:lin ang="5400000" scaled="0"/>
                  </a:gradFill>
                  <a:latin typeface="Segoe UI Historic" panose="020B0502040204020203" pitchFamily="34" charset="0"/>
                </a:endParaRPr>
              </a:p>
            </p:txBody>
          </p:sp>
        </p:grpSp>
        <p:pic>
          <p:nvPicPr>
            <p:cNvPr id="5" name="Graphic 4">
              <a:extLst>
                <a:ext uri="{FF2B5EF4-FFF2-40B4-BE49-F238E27FC236}">
                  <a16:creationId xmlns:a16="http://schemas.microsoft.com/office/drawing/2014/main" id="{D1C19E79-E9E4-127B-7E7C-76E670D44DA3}"/>
                </a:ext>
              </a:extLst>
            </p:cNvPr>
            <p:cNvPicPr>
              <a:picLocks noChangeAspect="1"/>
            </p:cNvPicPr>
            <p:nvPr/>
          </p:nvPicPr>
          <p:blipFill>
            <a:blip r:embed="rId3"/>
            <a:srcRect/>
            <a:stretch/>
          </p:blipFill>
          <p:spPr>
            <a:xfrm>
              <a:off x="2136604" y="2316879"/>
              <a:ext cx="1054792" cy="1054792"/>
            </a:xfrm>
            <a:prstGeom prst="rect">
              <a:avLst/>
            </a:prstGeom>
          </p:spPr>
        </p:pic>
      </p:grpSp>
      <p:grpSp>
        <p:nvGrpSpPr>
          <p:cNvPr id="10" name="Manage Risk">
            <a:extLst>
              <a:ext uri="{FF2B5EF4-FFF2-40B4-BE49-F238E27FC236}">
                <a16:creationId xmlns:a16="http://schemas.microsoft.com/office/drawing/2014/main" id="{D9ECA18A-C2BA-E1C7-3F94-41466F0146C5}"/>
              </a:ext>
            </a:extLst>
          </p:cNvPr>
          <p:cNvGrpSpPr/>
          <p:nvPr/>
        </p:nvGrpSpPr>
        <p:grpSpPr>
          <a:xfrm>
            <a:off x="4498598" y="2112492"/>
            <a:ext cx="3194803" cy="3380064"/>
            <a:chOff x="5184173" y="2112492"/>
            <a:chExt cx="3194803" cy="3380064"/>
          </a:xfrm>
        </p:grpSpPr>
        <p:grpSp>
          <p:nvGrpSpPr>
            <p:cNvPr id="11" name="Group 10">
              <a:extLst>
                <a:ext uri="{FF2B5EF4-FFF2-40B4-BE49-F238E27FC236}">
                  <a16:creationId xmlns:a16="http://schemas.microsoft.com/office/drawing/2014/main" id="{54EDDF31-4367-F043-2157-5F150C0D6E2A}"/>
                </a:ext>
              </a:extLst>
            </p:cNvPr>
            <p:cNvGrpSpPr/>
            <p:nvPr/>
          </p:nvGrpSpPr>
          <p:grpSpPr>
            <a:xfrm>
              <a:off x="5184173" y="2112492"/>
              <a:ext cx="3194803" cy="3380064"/>
              <a:chOff x="1072722" y="2112492"/>
              <a:chExt cx="3194803" cy="3380064"/>
            </a:xfrm>
          </p:grpSpPr>
          <p:sp>
            <p:nvSpPr>
              <p:cNvPr id="13" name="Rounded Rectangle">
                <a:extLst>
                  <a:ext uri="{FF2B5EF4-FFF2-40B4-BE49-F238E27FC236}">
                    <a16:creationId xmlns:a16="http://schemas.microsoft.com/office/drawing/2014/main" id="{5CF0BE3C-0E9E-5AD5-F71D-4507A2B630DA}"/>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35B2A270-812F-5732-0ED8-5E5824C8FDCA}"/>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287C75-839D-C268-A748-26586D3658E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AB5E81A-0B85-88E1-F3AB-0B7F4E632E63}"/>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Manage risk and meet compliance for users, guests and workload identities</a:t>
                </a:r>
              </a:p>
            </p:txBody>
          </p:sp>
        </p:grpSp>
        <p:pic>
          <p:nvPicPr>
            <p:cNvPr id="12" name="Picture 11">
              <a:extLst>
                <a:ext uri="{FF2B5EF4-FFF2-40B4-BE49-F238E27FC236}">
                  <a16:creationId xmlns:a16="http://schemas.microsoft.com/office/drawing/2014/main" id="{DF2FF269-2261-5584-42F8-94FD9A9FDFCA}"/>
                </a:ext>
              </a:extLst>
            </p:cNvPr>
            <p:cNvPicPr>
              <a:picLocks noChangeAspect="1"/>
            </p:cNvPicPr>
            <p:nvPr/>
          </p:nvPicPr>
          <p:blipFill rotWithShape="1">
            <a:blip r:embed="rId4"/>
            <a:srcRect l="22598" t="9866" r="29065"/>
            <a:stretch/>
          </p:blipFill>
          <p:spPr>
            <a:xfrm>
              <a:off x="6450351" y="2304275"/>
              <a:ext cx="579178" cy="1080000"/>
            </a:xfrm>
            <a:prstGeom prst="rect">
              <a:avLst/>
            </a:prstGeom>
          </p:spPr>
        </p:pic>
      </p:grpSp>
      <p:grpSp>
        <p:nvGrpSpPr>
          <p:cNvPr id="17" name="Ensure access">
            <a:extLst>
              <a:ext uri="{FF2B5EF4-FFF2-40B4-BE49-F238E27FC236}">
                <a16:creationId xmlns:a16="http://schemas.microsoft.com/office/drawing/2014/main" id="{A56A3DA9-4F04-A861-A8D7-EF00E1BA4A05}"/>
              </a:ext>
            </a:extLst>
          </p:cNvPr>
          <p:cNvGrpSpPr/>
          <p:nvPr/>
        </p:nvGrpSpPr>
        <p:grpSpPr>
          <a:xfrm>
            <a:off x="8401772" y="2112492"/>
            <a:ext cx="3194803" cy="3380064"/>
            <a:chOff x="8607857" y="2112492"/>
            <a:chExt cx="3194803" cy="3380064"/>
          </a:xfrm>
        </p:grpSpPr>
        <p:grpSp>
          <p:nvGrpSpPr>
            <p:cNvPr id="18" name="Group 17">
              <a:extLst>
                <a:ext uri="{FF2B5EF4-FFF2-40B4-BE49-F238E27FC236}">
                  <a16:creationId xmlns:a16="http://schemas.microsoft.com/office/drawing/2014/main" id="{839F3738-5E6C-DBD7-D1F9-B7C7615BD34E}"/>
                </a:ext>
              </a:extLst>
            </p:cNvPr>
            <p:cNvGrpSpPr/>
            <p:nvPr/>
          </p:nvGrpSpPr>
          <p:grpSpPr>
            <a:xfrm>
              <a:off x="8607857" y="2112492"/>
              <a:ext cx="3194803" cy="3380064"/>
              <a:chOff x="1072722" y="2112492"/>
              <a:chExt cx="3194803" cy="3380064"/>
            </a:xfrm>
          </p:grpSpPr>
          <p:sp>
            <p:nvSpPr>
              <p:cNvPr id="27" name="Rounded Rectangle">
                <a:extLst>
                  <a:ext uri="{FF2B5EF4-FFF2-40B4-BE49-F238E27FC236}">
                    <a16:creationId xmlns:a16="http://schemas.microsoft.com/office/drawing/2014/main" id="{5DB5BFFB-CD46-E175-AE42-C2E8025B3476}"/>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28" name="Straight Connector 27">
                <a:extLst>
                  <a:ext uri="{FF2B5EF4-FFF2-40B4-BE49-F238E27FC236}">
                    <a16:creationId xmlns:a16="http://schemas.microsoft.com/office/drawing/2014/main" id="{26DF817D-6217-C2DB-2315-D4B4DC2116D9}"/>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CF0626-DEB6-9369-7381-EFCA66A004C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CCD6F94-5A56-A186-7AA7-BB92CD70520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Ensure access to sensitive Teams, Groups, Apps, Roles is reviewed periodically</a:t>
                </a:r>
              </a:p>
            </p:txBody>
          </p:sp>
        </p:grpSp>
        <p:grpSp>
          <p:nvGrpSpPr>
            <p:cNvPr id="19" name="Group 18">
              <a:extLst>
                <a:ext uri="{FF2B5EF4-FFF2-40B4-BE49-F238E27FC236}">
                  <a16:creationId xmlns:a16="http://schemas.microsoft.com/office/drawing/2014/main" id="{80631CA9-86E7-B720-C571-B343D37FDB02}"/>
                </a:ext>
              </a:extLst>
            </p:cNvPr>
            <p:cNvGrpSpPr/>
            <p:nvPr/>
          </p:nvGrpSpPr>
          <p:grpSpPr>
            <a:xfrm>
              <a:off x="9636015" y="2425142"/>
              <a:ext cx="1126237" cy="921543"/>
              <a:chOff x="9802434" y="2625745"/>
              <a:chExt cx="1126237" cy="921543"/>
            </a:xfrm>
          </p:grpSpPr>
          <p:grpSp>
            <p:nvGrpSpPr>
              <p:cNvPr id="20" name="Group 19">
                <a:extLst>
                  <a:ext uri="{FF2B5EF4-FFF2-40B4-BE49-F238E27FC236}">
                    <a16:creationId xmlns:a16="http://schemas.microsoft.com/office/drawing/2014/main" id="{C0B52947-2BDC-0B84-D723-62BC7247B1CB}"/>
                  </a:ext>
                </a:extLst>
              </p:cNvPr>
              <p:cNvGrpSpPr/>
              <p:nvPr/>
            </p:nvGrpSpPr>
            <p:grpSpPr>
              <a:xfrm>
                <a:off x="9802434" y="2625745"/>
                <a:ext cx="674980" cy="794344"/>
                <a:chOff x="8437453" y="2735147"/>
                <a:chExt cx="387178" cy="455648"/>
              </a:xfrm>
            </p:grpSpPr>
            <p:sp>
              <p:nvSpPr>
                <p:cNvPr id="24" name="Parallelogram 23">
                  <a:extLst>
                    <a:ext uri="{FF2B5EF4-FFF2-40B4-BE49-F238E27FC236}">
                      <a16:creationId xmlns:a16="http://schemas.microsoft.com/office/drawing/2014/main" id="{7322C560-7B8D-0B69-1823-13CC6A5C824A}"/>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5" name="Parallelogram 24">
                  <a:extLst>
                    <a:ext uri="{FF2B5EF4-FFF2-40B4-BE49-F238E27FC236}">
                      <a16:creationId xmlns:a16="http://schemas.microsoft.com/office/drawing/2014/main" id="{1570F31C-9586-0C52-0D8C-D3F03D11C5B6}"/>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Parallelogram 25">
                  <a:extLst>
                    <a:ext uri="{FF2B5EF4-FFF2-40B4-BE49-F238E27FC236}">
                      <a16:creationId xmlns:a16="http://schemas.microsoft.com/office/drawing/2014/main" id="{15D73AE5-EC9F-C2B2-BB97-C7B4F02BAD35}"/>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21" name="Group 20">
                <a:extLst>
                  <a:ext uri="{FF2B5EF4-FFF2-40B4-BE49-F238E27FC236}">
                    <a16:creationId xmlns:a16="http://schemas.microsoft.com/office/drawing/2014/main" id="{DAF209F5-72CD-844D-8086-900840A3E43E}"/>
                  </a:ext>
                </a:extLst>
              </p:cNvPr>
              <p:cNvGrpSpPr/>
              <p:nvPr/>
            </p:nvGrpSpPr>
            <p:grpSpPr>
              <a:xfrm>
                <a:off x="10438470" y="3057087"/>
                <a:ext cx="490201" cy="490201"/>
                <a:chOff x="9567757" y="596788"/>
                <a:chExt cx="887289" cy="887289"/>
              </a:xfrm>
            </p:grpSpPr>
            <p:sp useBgFill="1">
              <p:nvSpPr>
                <p:cNvPr id="22" name="Oval 21">
                  <a:extLst>
                    <a:ext uri="{FF2B5EF4-FFF2-40B4-BE49-F238E27FC236}">
                      <a16:creationId xmlns:a16="http://schemas.microsoft.com/office/drawing/2014/main" id="{0638CBF5-C238-C1B8-C81A-C7DFFC8F57B2}"/>
                    </a:ext>
                  </a:extLst>
                </p:cNvPr>
                <p:cNvSpPr/>
                <p:nvPr/>
              </p:nvSpPr>
              <p:spPr bwMode="auto">
                <a:xfrm>
                  <a:off x="9567757" y="596788"/>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3" name="list_4" title="Icon of a checklist">
                  <a:extLst>
                    <a:ext uri="{FF2B5EF4-FFF2-40B4-BE49-F238E27FC236}">
                      <a16:creationId xmlns:a16="http://schemas.microsoft.com/office/drawing/2014/main" id="{FE9029F7-27DC-361B-643B-FDF5213E55D6}"/>
                    </a:ext>
                  </a:extLst>
                </p:cNvPr>
                <p:cNvSpPr>
                  <a:spLocks noChangeAspect="1" noEditPoints="1"/>
                </p:cNvSpPr>
                <p:nvPr/>
              </p:nvSpPr>
              <p:spPr bwMode="auto">
                <a:xfrm>
                  <a:off x="9746144" y="861147"/>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grpSp>
      </p:grpSp>
    </p:spTree>
    <p:extLst>
      <p:ext uri="{BB962C8B-B14F-4D97-AF65-F5344CB8AC3E}">
        <p14:creationId xmlns:p14="http://schemas.microsoft.com/office/powerpoint/2010/main" val="31106651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763225" y="475989"/>
            <a:ext cx="11018520" cy="923330"/>
          </a:xfrm>
        </p:spPr>
        <p:txBody>
          <a:bodyPr>
            <a:normAutofit/>
          </a:bodyPr>
          <a:lstStyle/>
          <a:p>
            <a:r>
              <a:rPr lang="en-US"/>
              <a:t>How Access Reviews works </a:t>
            </a:r>
            <a:br>
              <a:rPr lang="en-US"/>
            </a:br>
            <a:r>
              <a:rPr lang="en-US" sz="2400">
                <a:solidFill>
                  <a:schemeClr val="accent1"/>
                </a:solidFill>
              </a:rPr>
              <a:t>Administrator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1552659"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Selects resource</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706985" y="2852901"/>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SaaS application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Privileged role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Package</a:t>
            </a:r>
          </a:p>
        </p:txBody>
      </p:sp>
      <p:grpSp>
        <p:nvGrpSpPr>
          <p:cNvPr id="5" name="Group 4">
            <a:extLst>
              <a:ext uri="{FF2B5EF4-FFF2-40B4-BE49-F238E27FC236}">
                <a16:creationId xmlns:a16="http://schemas.microsoft.com/office/drawing/2014/main" id="{8442A8C5-B75A-4C5C-A1D8-AB9376E5D762}"/>
              </a:ext>
            </a:extLst>
          </p:cNvPr>
          <p:cNvGrpSpPr/>
          <p:nvPr/>
        </p:nvGrpSpPr>
        <p:grpSpPr>
          <a:xfrm>
            <a:off x="925015" y="3053832"/>
            <a:ext cx="477144" cy="561523"/>
            <a:chOff x="8437453" y="2735147"/>
            <a:chExt cx="387178" cy="455648"/>
          </a:xfrm>
        </p:grpSpPr>
        <p:sp>
          <p:nvSpPr>
            <p:cNvPr id="6" name="Parallelogram 5">
              <a:extLst>
                <a:ext uri="{FF2B5EF4-FFF2-40B4-BE49-F238E27FC236}">
                  <a16:creationId xmlns:a16="http://schemas.microsoft.com/office/drawing/2014/main" id="{2F82C7C4-B06C-D389-F0EF-B56A57920220}"/>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7" name="Parallelogram 6">
              <a:extLst>
                <a:ext uri="{FF2B5EF4-FFF2-40B4-BE49-F238E27FC236}">
                  <a16:creationId xmlns:a16="http://schemas.microsoft.com/office/drawing/2014/main" id="{326D8C3D-5EF4-00BA-9A2A-97E402F0F762}"/>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8" name="Parallelogram 7">
              <a:extLst>
                <a:ext uri="{FF2B5EF4-FFF2-40B4-BE49-F238E27FC236}">
                  <a16:creationId xmlns:a16="http://schemas.microsoft.com/office/drawing/2014/main" id="{754140A3-A7E8-5618-5E59-16A82D8C59FC}"/>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Selects scope</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8112" y="2805737"/>
            <a:ext cx="1266121"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Guests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Employees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Everyone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00">
                <a:gradFill>
                  <a:gsLst>
                    <a:gs pos="1250">
                      <a:srgbClr val="000000"/>
                    </a:gs>
                    <a:gs pos="100000">
                      <a:srgbClr val="000000"/>
                    </a:gs>
                  </a:gsLst>
                  <a:lin ang="5400000" scaled="0"/>
                </a:gradFill>
                <a:latin typeface="Segoe UI"/>
              </a:rPr>
              <a:t>Workload Identities</a:t>
            </a:r>
            <a:endPar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1" name="people_4" title="Icon of a person">
            <a:extLst>
              <a:ext uri="{FF2B5EF4-FFF2-40B4-BE49-F238E27FC236}">
                <a16:creationId xmlns:a16="http://schemas.microsoft.com/office/drawing/2014/main" id="{2740C00C-C948-9AD4-CE6B-A0C3EFC9978B}"/>
              </a:ext>
            </a:extLst>
          </p:cNvPr>
          <p:cNvSpPr>
            <a:spLocks noChangeAspect="1" noEditPoints="1"/>
          </p:cNvSpPr>
          <p:nvPr/>
        </p:nvSpPr>
        <p:spPr bwMode="auto">
          <a:xfrm>
            <a:off x="864477" y="4573856"/>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Selects reviewer</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 owner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Manager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Specific user(s)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Users’ self review</a:t>
            </a:r>
          </a:p>
        </p:txBody>
      </p:sp>
      <p:sp>
        <p:nvSpPr>
          <p:cNvPr id="14" name="magnify" title="Icon of a magnifying glass">
            <a:extLst>
              <a:ext uri="{FF2B5EF4-FFF2-40B4-BE49-F238E27FC236}">
                <a16:creationId xmlns:a16="http://schemas.microsoft.com/office/drawing/2014/main" id="{5D1ECB90-764A-3355-F0F4-95B2A8E618B5}"/>
              </a:ext>
            </a:extLst>
          </p:cNvPr>
          <p:cNvSpPr>
            <a:spLocks noChangeAspect="1" noEditPoints="1"/>
          </p:cNvSpPr>
          <p:nvPr/>
        </p:nvSpPr>
        <p:spPr bwMode="auto">
          <a:xfrm flipH="1">
            <a:off x="3425442" y="2882363"/>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Selects frequency</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491554" y="4548620"/>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Weekly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Monthly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Quarterly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Yearly</a:t>
            </a:r>
          </a:p>
        </p:txBody>
      </p:sp>
      <p:sp>
        <p:nvSpPr>
          <p:cNvPr id="17" name="Calendar" title="Icon of a calendar">
            <a:extLst>
              <a:ext uri="{FF2B5EF4-FFF2-40B4-BE49-F238E27FC236}">
                <a16:creationId xmlns:a16="http://schemas.microsoft.com/office/drawing/2014/main" id="{89D758EB-E0C7-E6EA-3150-4755AE0E2DD4}"/>
              </a:ext>
            </a:extLst>
          </p:cNvPr>
          <p:cNvSpPr>
            <a:spLocks noChangeAspect="1" noEditPoints="1"/>
          </p:cNvSpPr>
          <p:nvPr/>
        </p:nvSpPr>
        <p:spPr bwMode="auto">
          <a:xfrm>
            <a:off x="3458002" y="4640386"/>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r="27355" b="28939"/>
          <a:stretch/>
        </p:blipFill>
        <p:spPr>
          <a:xfrm>
            <a:off x="5735547" y="1603595"/>
            <a:ext cx="6046198" cy="4490359"/>
          </a:xfrm>
          <a:prstGeom prst="rect">
            <a:avLst/>
          </a:prstGeom>
        </p:spPr>
      </p:pic>
    </p:spTree>
    <p:extLst>
      <p:ext uri="{BB962C8B-B14F-4D97-AF65-F5344CB8AC3E}">
        <p14:creationId xmlns:p14="http://schemas.microsoft.com/office/powerpoint/2010/main" val="7863403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588263" y="457200"/>
            <a:ext cx="11018520" cy="923330"/>
          </a:xfrm>
        </p:spPr>
        <p:txBody>
          <a:bodyPr>
            <a:normAutofit/>
          </a:bodyPr>
          <a:lstStyle/>
          <a:p>
            <a:r>
              <a:rPr lang="en-US"/>
              <a:t>How Access Reviews works </a:t>
            </a:r>
            <a:br>
              <a:rPr lang="en-US"/>
            </a:br>
            <a:r>
              <a:rPr lang="en-US" sz="2400">
                <a:solidFill>
                  <a:schemeClr val="accent1"/>
                </a:solidFill>
              </a:rPr>
              <a:t>Reviewer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2063334"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Send notification</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636966" y="2788725"/>
            <a:ext cx="106605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Email is sent to the reviewer</a:t>
            </a:r>
          </a:p>
        </p:txBody>
      </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Review</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0477" y="2754957"/>
            <a:ext cx="126612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 current membership with system generated recommendations</a:t>
            </a: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Confirm</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112607"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Reviewers confirm which memberships to keep</a:t>
            </a: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Apply result</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185105" y="4653914"/>
            <a:ext cx="1183527"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Denied users are removed from the resource</a:t>
            </a: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l="3620" r="3620"/>
          <a:stretch/>
        </p:blipFill>
        <p:spPr>
          <a:xfrm>
            <a:off x="5735547" y="1603595"/>
            <a:ext cx="6046198" cy="4490359"/>
          </a:xfrm>
          <a:prstGeom prst="rect">
            <a:avLst/>
          </a:prstGeom>
        </p:spPr>
      </p:pic>
      <p:sp>
        <p:nvSpPr>
          <p:cNvPr id="23" name="mail_2" title="Icon of an envelope with an arrow on the lower right pointing right">
            <a:extLst>
              <a:ext uri="{FF2B5EF4-FFF2-40B4-BE49-F238E27FC236}">
                <a16:creationId xmlns:a16="http://schemas.microsoft.com/office/drawing/2014/main" id="{3C995391-0F7C-B037-1093-AC62677F611F}"/>
              </a:ext>
            </a:extLst>
          </p:cNvPr>
          <p:cNvSpPr>
            <a:spLocks noChangeAspect="1" noEditPoints="1"/>
          </p:cNvSpPr>
          <p:nvPr/>
        </p:nvSpPr>
        <p:spPr bwMode="auto">
          <a:xfrm>
            <a:off x="814113" y="2884985"/>
            <a:ext cx="628837" cy="453812"/>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rgbClr val="666666"/>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Data &amp; AI" title="Icon of several circles connected to eachother by lines">
            <a:extLst>
              <a:ext uri="{FF2B5EF4-FFF2-40B4-BE49-F238E27FC236}">
                <a16:creationId xmlns:a16="http://schemas.microsoft.com/office/drawing/2014/main" id="{87D44A91-385F-6A5A-E115-2DADFDF4346D}"/>
              </a:ext>
            </a:extLst>
          </p:cNvPr>
          <p:cNvSpPr>
            <a:spLocks noChangeAspect="1" noEditPoints="1"/>
          </p:cNvSpPr>
          <p:nvPr/>
        </p:nvSpPr>
        <p:spPr bwMode="auto">
          <a:xfrm>
            <a:off x="3312829" y="2856794"/>
            <a:ext cx="683632" cy="54663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25" name="list_4" title="Icon of a checklist">
            <a:extLst>
              <a:ext uri="{FF2B5EF4-FFF2-40B4-BE49-F238E27FC236}">
                <a16:creationId xmlns:a16="http://schemas.microsoft.com/office/drawing/2014/main" id="{26761854-97EC-96E1-08D1-FE5C60936146}"/>
              </a:ext>
            </a:extLst>
          </p:cNvPr>
          <p:cNvSpPr>
            <a:spLocks noChangeAspect="1" noEditPoints="1"/>
          </p:cNvSpPr>
          <p:nvPr/>
        </p:nvSpPr>
        <p:spPr bwMode="auto">
          <a:xfrm>
            <a:off x="771473" y="4597593"/>
            <a:ext cx="708267" cy="47871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F41FC81F-B1F0-6527-29BB-0C39E6DF3719}"/>
              </a:ext>
            </a:extLst>
          </p:cNvPr>
          <p:cNvGrpSpPr/>
          <p:nvPr/>
        </p:nvGrpSpPr>
        <p:grpSpPr>
          <a:xfrm>
            <a:off x="3521581" y="4664205"/>
            <a:ext cx="477144" cy="561523"/>
            <a:chOff x="8437453" y="2735147"/>
            <a:chExt cx="387178" cy="455648"/>
          </a:xfrm>
        </p:grpSpPr>
        <p:sp>
          <p:nvSpPr>
            <p:cNvPr id="27" name="Parallelogram 26">
              <a:extLst>
                <a:ext uri="{FF2B5EF4-FFF2-40B4-BE49-F238E27FC236}">
                  <a16:creationId xmlns:a16="http://schemas.microsoft.com/office/drawing/2014/main" id="{03B6E389-5795-2AC5-1CEC-FADD52A837E4}"/>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8" name="Parallelogram 27">
              <a:extLst>
                <a:ext uri="{FF2B5EF4-FFF2-40B4-BE49-F238E27FC236}">
                  <a16:creationId xmlns:a16="http://schemas.microsoft.com/office/drawing/2014/main" id="{5673F62F-A4C6-462B-8129-F9F5707CC09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9" name="Parallelogram 28">
              <a:extLst>
                <a:ext uri="{FF2B5EF4-FFF2-40B4-BE49-F238E27FC236}">
                  <a16:creationId xmlns:a16="http://schemas.microsoft.com/office/drawing/2014/main" id="{0F032A7E-B433-AF9E-7DC4-E14183C4CF4F}"/>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Tree>
    <p:extLst>
      <p:ext uri="{BB962C8B-B14F-4D97-AF65-F5344CB8AC3E}">
        <p14:creationId xmlns:p14="http://schemas.microsoft.com/office/powerpoint/2010/main" val="40059208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12A732C-FEA5-46F2-BEE1-34B7D1AD3698}"/>
              </a:ext>
            </a:extLst>
          </p:cNvPr>
          <p:cNvGraphicFramePr>
            <a:graphicFrameLocks noGrp="1"/>
          </p:cNvGraphicFramePr>
          <p:nvPr/>
        </p:nvGraphicFramePr>
        <p:xfrm>
          <a:off x="639704" y="847046"/>
          <a:ext cx="10784740" cy="5341463"/>
        </p:xfrm>
        <a:graphic>
          <a:graphicData uri="http://schemas.openxmlformats.org/drawingml/2006/table">
            <a:tbl>
              <a:tblPr firstRow="1" bandRow="1">
                <a:tableStyleId>{073A0DAA-6AF3-43AB-8588-CEC1D06C72B9}</a:tableStyleId>
              </a:tblPr>
              <a:tblGrid>
                <a:gridCol w="5392370">
                  <a:extLst>
                    <a:ext uri="{9D8B030D-6E8A-4147-A177-3AD203B41FA5}">
                      <a16:colId xmlns:a16="http://schemas.microsoft.com/office/drawing/2014/main" val="3182963814"/>
                    </a:ext>
                  </a:extLst>
                </a:gridCol>
                <a:gridCol w="5392370">
                  <a:extLst>
                    <a:ext uri="{9D8B030D-6E8A-4147-A177-3AD203B41FA5}">
                      <a16:colId xmlns:a16="http://schemas.microsoft.com/office/drawing/2014/main" val="1088835201"/>
                    </a:ext>
                  </a:extLst>
                </a:gridCol>
              </a:tblGrid>
              <a:tr h="1436077">
                <a:tc>
                  <a:txBody>
                    <a:bodyPr/>
                    <a:lstStyle/>
                    <a:p>
                      <a:endParaRPr lang="en-US"/>
                    </a:p>
                  </a:txBody>
                  <a:tcPr/>
                </a:tc>
                <a:tc>
                  <a:txBody>
                    <a:bodyPr/>
                    <a:lstStyle/>
                    <a:p>
                      <a:endParaRPr lang="en-US"/>
                    </a:p>
                  </a:txBody>
                  <a:tcPr/>
                </a:tc>
                <a:extLst>
                  <a:ext uri="{0D108BD9-81ED-4DB2-BD59-A6C34878D82A}">
                    <a16:rowId xmlns:a16="http://schemas.microsoft.com/office/drawing/2014/main" val="487062090"/>
                  </a:ext>
                </a:extLst>
              </a:tr>
              <a:tr h="687220">
                <a:tc>
                  <a:txBody>
                    <a:bodyPr/>
                    <a:lstStyle/>
                    <a:p>
                      <a:pPr marL="0" marR="0" lvl="0" indent="0" algn="ctr" rtl="0" eaLnBrk="1" fontAlgn="auto" latinLnBrk="0" hangingPunct="1">
                        <a:lnSpc>
                          <a:spcPct val="100000"/>
                        </a:lnSpc>
                        <a:spcBef>
                          <a:spcPts val="0"/>
                        </a:spcBef>
                        <a:spcAft>
                          <a:spcPts val="0"/>
                        </a:spcAft>
                        <a:buClrTx/>
                        <a:buSzTx/>
                        <a:buFontTx/>
                        <a:buNone/>
                      </a:pPr>
                      <a:r>
                        <a:rPr lang="en-US" sz="3200" b="1">
                          <a:solidFill>
                            <a:srgbClr val="0070C0"/>
                          </a:solidFill>
                        </a:rPr>
                        <a:t>Employees</a:t>
                      </a:r>
                      <a:r>
                        <a:rPr lang="en-US" sz="3200">
                          <a:solidFill>
                            <a:srgbClr val="0070C0"/>
                          </a:solidFill>
                        </a:rPr>
                        <a:t> </a:t>
                      </a:r>
                    </a:p>
                  </a:txBody>
                  <a:tcPr anchor="ctr"/>
                </a:tc>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External Users</a:t>
                      </a:r>
                      <a:endParaRPr lang="en-US" sz="3200">
                        <a:solidFill>
                          <a:srgbClr val="0070C0"/>
                        </a:solidFill>
                      </a:endParaRPr>
                    </a:p>
                  </a:txBody>
                  <a:tcPr anchor="ctr"/>
                </a:tc>
                <a:extLst>
                  <a:ext uri="{0D108BD9-81ED-4DB2-BD59-A6C34878D82A}">
                    <a16:rowId xmlns:a16="http://schemas.microsoft.com/office/drawing/2014/main" val="607147527"/>
                  </a:ext>
                </a:extLst>
              </a:tr>
              <a:tr h="3218166">
                <a:tc>
                  <a:txBody>
                    <a:bodyPr/>
                    <a:lstStyle/>
                    <a:p>
                      <a:pPr marL="342900" indent="-342900">
                        <a:lnSpc>
                          <a:spcPct val="100000"/>
                        </a:lnSpc>
                        <a:buFont typeface="Arial" panose="020B0604020202020204" pitchFamily="34" charset="0"/>
                        <a:buChar char="•"/>
                      </a:pPr>
                      <a:r>
                        <a:rPr lang="en-US" sz="2400">
                          <a:solidFill>
                            <a:schemeClr val="tx1"/>
                          </a:solidFill>
                        </a:rPr>
                        <a:t>Change jobs or leave the company </a:t>
                      </a:r>
                    </a:p>
                    <a:p>
                      <a:pPr marL="342900" indent="-342900">
                        <a:lnSpc>
                          <a:spcPct val="100000"/>
                        </a:lnSpc>
                        <a:buFont typeface="Arial" panose="020B0604020202020204" pitchFamily="34" charset="0"/>
                        <a:buChar char="•"/>
                      </a:pPr>
                      <a:endParaRPr lang="en-US" sz="2400">
                        <a:solidFill>
                          <a:schemeClr val="tx1"/>
                        </a:solidFill>
                      </a:endParaRPr>
                    </a:p>
                    <a:p>
                      <a:pPr marL="799465" lvl="1" indent="-342900">
                        <a:lnSpc>
                          <a:spcPct val="100000"/>
                        </a:lnSpc>
                        <a:buFont typeface="Arial" panose="020B0604020202020204" pitchFamily="34" charset="0"/>
                        <a:buChar char="•"/>
                      </a:pPr>
                      <a:r>
                        <a:rPr lang="en-US" sz="2400">
                          <a:solidFill>
                            <a:schemeClr val="tx1"/>
                          </a:solidFill>
                        </a:rPr>
                        <a:t>Employee's previous access are not removed. </a:t>
                      </a:r>
                    </a:p>
                    <a:p>
                      <a:pPr marL="799465" lvl="1" indent="-342900">
                        <a:lnSpc>
                          <a:spcPct val="100000"/>
                        </a:lnSpc>
                        <a:buFont typeface="Arial" panose="020B0604020202020204" pitchFamily="34" charset="0"/>
                        <a:buChar char="•"/>
                      </a:pPr>
                      <a:r>
                        <a:rPr lang="en-US" sz="2400">
                          <a:solidFill>
                            <a:schemeClr val="tx1"/>
                          </a:solidFill>
                        </a:rPr>
                        <a:t>Users accumulate excessive permissions</a:t>
                      </a:r>
                    </a:p>
                    <a:p>
                      <a:pPr marL="0" lvl="0" indent="0">
                        <a:lnSpc>
                          <a:spcPct val="100000"/>
                        </a:lnSpc>
                        <a:buFont typeface="Arial" panose="020B0604020202020204" pitchFamily="34" charset="0"/>
                        <a:buNone/>
                      </a:pPr>
                      <a:endParaRPr lang="en-US" sz="2400">
                        <a:solidFill>
                          <a:schemeClr val="accent2"/>
                        </a:solidFill>
                      </a:endParaRPr>
                    </a:p>
                  </a:txBody>
                  <a:tcPr/>
                </a:tc>
                <a:tc>
                  <a:txBody>
                    <a:bodyPr/>
                    <a:lstStyle/>
                    <a:p>
                      <a:pPr marL="342900" indent="-342900">
                        <a:lnSpc>
                          <a:spcPct val="100000"/>
                        </a:lnSpc>
                        <a:buFont typeface="Arial" panose="020B0604020202020204" pitchFamily="34" charset="0"/>
                        <a:buChar char="•"/>
                      </a:pPr>
                      <a:r>
                        <a:rPr lang="en-US" sz="2400">
                          <a:solidFill>
                            <a:schemeClr val="tx1"/>
                          </a:solidFill>
                        </a:rPr>
                        <a:t>Guests invited into the tenant </a:t>
                      </a:r>
                    </a:p>
                    <a:p>
                      <a:pPr marL="342900" indent="-342900">
                        <a:lnSpc>
                          <a:spcPct val="100000"/>
                        </a:lnSpc>
                        <a:buFont typeface="Arial" panose="020B0604020202020204" pitchFamily="34" charset="0"/>
                        <a:buChar char="•"/>
                      </a:pPr>
                      <a:endParaRPr lang="en-US" sz="2400">
                        <a:solidFill>
                          <a:schemeClr val="tx1"/>
                        </a:solidFill>
                      </a:endParaRPr>
                    </a:p>
                    <a:p>
                      <a:pPr marL="799465" lvl="1" indent="-342900">
                        <a:lnSpc>
                          <a:spcPct val="100000"/>
                        </a:lnSpc>
                        <a:buFont typeface="Arial" panose="020B0604020202020204" pitchFamily="34" charset="0"/>
                        <a:buChar char="•"/>
                      </a:pPr>
                      <a:r>
                        <a:rPr lang="en-US" sz="2400">
                          <a:solidFill>
                            <a:schemeClr val="tx1"/>
                          </a:solidFill>
                        </a:rPr>
                        <a:t>What access should they have? </a:t>
                      </a:r>
                    </a:p>
                    <a:p>
                      <a:pPr marL="799465" lvl="1" indent="-342900">
                        <a:lnSpc>
                          <a:spcPct val="100000"/>
                        </a:lnSpc>
                        <a:buFont typeface="Arial" panose="020B0604020202020204" pitchFamily="34" charset="0"/>
                        <a:buChar char="•"/>
                      </a:pPr>
                      <a:r>
                        <a:rPr lang="en-US" sz="2400">
                          <a:solidFill>
                            <a:schemeClr val="tx1"/>
                          </a:solidFill>
                        </a:rPr>
                        <a:t>When should they leave?</a:t>
                      </a:r>
                      <a:endParaRPr lang="en-US" sz="2400"/>
                    </a:p>
                  </a:txBody>
                  <a:tcPr/>
                </a:tc>
                <a:extLst>
                  <a:ext uri="{0D108BD9-81ED-4DB2-BD59-A6C34878D82A}">
                    <a16:rowId xmlns:a16="http://schemas.microsoft.com/office/drawing/2014/main" val="3807050077"/>
                  </a:ext>
                </a:extLst>
              </a:tr>
            </a:tbl>
          </a:graphicData>
        </a:graphic>
      </p:graphicFrame>
      <p:sp>
        <p:nvSpPr>
          <p:cNvPr id="2" name="Title 1"/>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Access Reviews Scenarios</a:t>
            </a:r>
          </a:p>
        </p:txBody>
      </p:sp>
      <p:pic>
        <p:nvPicPr>
          <p:cNvPr id="5" name="Graphic 4" descr="Theatre">
            <a:extLst>
              <a:ext uri="{FF2B5EF4-FFF2-40B4-BE49-F238E27FC236}">
                <a16:creationId xmlns:a16="http://schemas.microsoft.com/office/drawing/2014/main" id="{A3F37E3D-2DBA-4490-960A-7C641DC33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6059" y="1363433"/>
            <a:ext cx="1026622" cy="1026622"/>
          </a:xfrm>
          <a:prstGeom prst="rect">
            <a:avLst/>
          </a:prstGeom>
        </p:spPr>
      </p:pic>
      <p:pic>
        <p:nvPicPr>
          <p:cNvPr id="7" name="Graphic 6" descr="Team">
            <a:extLst>
              <a:ext uri="{FF2B5EF4-FFF2-40B4-BE49-F238E27FC236}">
                <a16:creationId xmlns:a16="http://schemas.microsoft.com/office/drawing/2014/main" id="{BB93B508-6FCB-4E0D-9BEE-54F314E019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8451" y="1451163"/>
            <a:ext cx="914400" cy="914400"/>
          </a:xfrm>
          <a:prstGeom prst="rect">
            <a:avLst/>
          </a:prstGeom>
        </p:spPr>
      </p:pic>
      <p:sp>
        <p:nvSpPr>
          <p:cNvPr id="11" name="Title 1">
            <a:extLst>
              <a:ext uri="{FF2B5EF4-FFF2-40B4-BE49-F238E27FC236}">
                <a16:creationId xmlns:a16="http://schemas.microsoft.com/office/drawing/2014/main" id="{6F55CD84-7E1B-45E5-A6B1-7B7F54D96508}"/>
              </a:ext>
            </a:extLst>
          </p:cNvPr>
          <p:cNvSpPr txBox="1">
            <a:spLocks/>
          </p:cNvSpPr>
          <p:nvPr/>
        </p:nvSpPr>
        <p:spPr>
          <a:xfrm>
            <a:off x="8434632" y="1565464"/>
            <a:ext cx="892347" cy="369332"/>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B2B</a:t>
            </a:r>
          </a:p>
        </p:txBody>
      </p:sp>
    </p:spTree>
    <p:extLst>
      <p:ext uri="{BB962C8B-B14F-4D97-AF65-F5344CB8AC3E}">
        <p14:creationId xmlns:p14="http://schemas.microsoft.com/office/powerpoint/2010/main" val="2973151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66F149-1CFE-ED0E-4B9D-21A1395592B7}"/>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Planning</a:t>
            </a:r>
          </a:p>
        </p:txBody>
      </p:sp>
      <p:sp>
        <p:nvSpPr>
          <p:cNvPr id="2" name="Text Placeholder 1">
            <a:extLst>
              <a:ext uri="{FF2B5EF4-FFF2-40B4-BE49-F238E27FC236}">
                <a16:creationId xmlns:a16="http://schemas.microsoft.com/office/drawing/2014/main" id="{740B3565-1090-7C7D-D3B4-82A5E3F7C7A7}"/>
              </a:ext>
            </a:extLst>
          </p:cNvPr>
          <p:cNvSpPr>
            <a:spLocks noGrp="1"/>
          </p:cNvSpPr>
          <p:nvPr>
            <p:ph type="body" sz="quarter" idx="10"/>
          </p:nvPr>
        </p:nvSpPr>
        <p:spPr>
          <a:xfrm>
            <a:off x="411480" y="2684095"/>
            <a:ext cx="4443154" cy="3492868"/>
          </a:xfrm>
        </p:spPr>
        <p:txBody>
          <a:bodyPr vert="horz" lIns="91440" tIns="45720" rIns="91440" bIns="45720" rtlCol="0">
            <a:normAutofit/>
          </a:bodyPr>
          <a:lstStyle/>
          <a:p>
            <a:pPr indent="-228600">
              <a:buFont typeface="Arial" panose="020B0604020202020204" pitchFamily="34" charset="0"/>
              <a:buChar char="•"/>
            </a:pPr>
            <a:r>
              <a:rPr lang="en-US" sz="1800"/>
              <a:t>Determine application readiness</a:t>
            </a:r>
          </a:p>
          <a:p>
            <a:pPr indent="-228600">
              <a:buFont typeface="Arial" panose="020B0604020202020204" pitchFamily="34" charset="0"/>
              <a:buChar char="•"/>
            </a:pPr>
            <a:endParaRPr lang="en-US" sz="1800"/>
          </a:p>
        </p:txBody>
      </p:sp>
      <p:pic>
        <p:nvPicPr>
          <p:cNvPr id="2050" name="Picture 2" descr="Flowchart for application integration patterns">
            <a:extLst>
              <a:ext uri="{FF2B5EF4-FFF2-40B4-BE49-F238E27FC236}">
                <a16:creationId xmlns:a16="http://schemas.microsoft.com/office/drawing/2014/main" id="{8D185D2A-82D5-0860-FE88-0CBAC977E9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0096" y="780377"/>
            <a:ext cx="6440424" cy="539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347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r>
              <a:rPr lang="en-US"/>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068377"/>
            <a:ext cx="8937754" cy="4525606"/>
          </a:xfrm>
        </p:spPr>
        <p:txBody>
          <a:bodyPr>
            <a:normAutofit/>
          </a:bodyPr>
          <a:lstStyle/>
          <a:p>
            <a:pPr algn="l" rtl="0" fontAlgn="base"/>
            <a:r>
              <a:rPr lang="en-US" sz="1800">
                <a:solidFill>
                  <a:srgbClr val="000000"/>
                </a:solidFill>
                <a:latin typeface="Segoe UI" panose="020B0502040204020203" pitchFamily="34" charset="0"/>
              </a:rPr>
              <a:t>A</a:t>
            </a:r>
            <a:r>
              <a:rPr lang="en-US" sz="1800" b="0" i="0" u="none" strike="noStrike">
                <a:solidFill>
                  <a:srgbClr val="000000"/>
                </a:solidFill>
                <a:effectLst/>
                <a:latin typeface="Segoe UI" panose="020B0502040204020203" pitchFamily="34" charset="0"/>
              </a:rPr>
              <a:t>. Users review their own privilege</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users themselves if they still need access. </a:t>
            </a:r>
            <a:endParaRPr lang="en-US" sz="1400">
              <a:solidFill>
                <a:srgbClr val="000000"/>
              </a:solidFill>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Remove privilege if the user denies or does not respond.</a:t>
            </a:r>
            <a:r>
              <a:rPr lang="en-US" sz="14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t>
            </a:r>
            <a:r>
              <a:rPr lang="en-US" sz="1800">
                <a:solidFill>
                  <a:srgbClr val="000000"/>
                </a:solidFill>
                <a:latin typeface="Segoe UI" panose="020B0502040204020203" pitchFamily="34" charset="0"/>
              </a:rPr>
              <a:t>B</a:t>
            </a:r>
            <a:r>
              <a:rPr lang="en-US" sz="1800" b="0" i="0" u="none" strike="noStrike">
                <a:solidFill>
                  <a:srgbClr val="000000"/>
                </a:solidFill>
                <a:effectLst/>
                <a:latin typeface="Segoe UI" panose="020B0502040204020203" pitchFamily="34" charset="0"/>
              </a:rPr>
              <a:t>. Resource owners review privileges assigned to their resources.</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resource owners to review the privileges assigned to their resource.</a:t>
            </a:r>
          </a:p>
          <a:p>
            <a:pPr algn="l" rtl="0" fontAlgn="base"/>
            <a:r>
              <a:rPr lang="en-US" sz="1800" b="0" i="0">
                <a:solidFill>
                  <a:srgbClr val="000000"/>
                </a:solidFill>
                <a:effectLst/>
                <a:latin typeface="Segoe UI" panose="020B0502040204020203" pitchFamily="34" charset="0"/>
              </a:rPr>
              <a:t>Possible Reviewers: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Group Owners</a:t>
            </a:r>
          </a:p>
          <a:p>
            <a:pPr marL="742950" lvl="1" indent="-285750" algn="l" fontAlgn="base">
              <a:buFont typeface="Arial" panose="020B0604020202020204" pitchFamily="34" charset="0"/>
              <a:buChar char="•"/>
            </a:pPr>
            <a:r>
              <a:rPr lang="en-US" sz="1400" b="0" i="0">
                <a:solidFill>
                  <a:srgbClr val="000000"/>
                </a:solidFill>
                <a:effectLst/>
                <a:latin typeface="Segoe UI" panose="020B0502040204020203" pitchFamily="34" charset="0"/>
              </a:rPr>
              <a:t>Specific Users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Managers of Users</a:t>
            </a:r>
          </a:p>
          <a:p>
            <a:pPr marL="742950" lvl="1" indent="-285750" algn="l" fontAlgn="base">
              <a:buFont typeface="Arial" panose="020B0604020202020204" pitchFamily="34" charset="0"/>
              <a:buChar char="•"/>
            </a:pPr>
            <a:endParaRPr lang="en-US" sz="1400">
              <a:solidFill>
                <a:srgbClr val="000000"/>
              </a:solidFill>
              <a:latin typeface="Segoe UI" panose="020B0502040204020203" pitchFamily="34" charset="0"/>
            </a:endParaRPr>
          </a:p>
        </p:txBody>
      </p:sp>
      <p:sp>
        <p:nvSpPr>
          <p:cNvPr id="4" name="TextBox 3">
            <a:extLst>
              <a:ext uri="{FF2B5EF4-FFF2-40B4-BE49-F238E27FC236}">
                <a16:creationId xmlns:a16="http://schemas.microsoft.com/office/drawing/2014/main" id="{21297C82-D810-D73A-424E-8D2B2AE64F9E}"/>
              </a:ext>
            </a:extLst>
          </p:cNvPr>
          <p:cNvSpPr txBox="1"/>
          <p:nvPr/>
        </p:nvSpPr>
        <p:spPr>
          <a:xfrm>
            <a:off x="1086822" y="1488953"/>
            <a:ext cx="10142113" cy="369332"/>
          </a:xfrm>
          <a:prstGeom prst="rect">
            <a:avLst/>
          </a:prstGeom>
          <a:noFill/>
        </p:spPr>
        <p:txBody>
          <a:bodyPr wrap="square" rtlCol="0">
            <a:spAutoFit/>
          </a:bodyPr>
          <a:lstStyle/>
          <a:p>
            <a:r>
              <a:rPr lang="en-US" b="1"/>
              <a:t>1. Who is responsible for the review?</a:t>
            </a:r>
          </a:p>
        </p:txBody>
      </p:sp>
      <p:sp>
        <p:nvSpPr>
          <p:cNvPr id="5" name="TextBox 4">
            <a:extLst>
              <a:ext uri="{FF2B5EF4-FFF2-40B4-BE49-F238E27FC236}">
                <a16:creationId xmlns:a16="http://schemas.microsoft.com/office/drawing/2014/main" id="{F4E32CC0-4A2B-3939-6EB3-9CA147357344}"/>
              </a:ext>
            </a:extLst>
          </p:cNvPr>
          <p:cNvSpPr txBox="1"/>
          <p:nvPr/>
        </p:nvSpPr>
        <p:spPr>
          <a:xfrm>
            <a:off x="1107583" y="1606902"/>
            <a:ext cx="10142113" cy="369332"/>
          </a:xfrm>
          <a:prstGeom prst="rect">
            <a:avLst/>
          </a:prstGeom>
          <a:noFill/>
        </p:spPr>
        <p:txBody>
          <a:bodyPr wrap="square" rtlCol="0">
            <a:spAutoFit/>
          </a:bodyPr>
          <a:lstStyle/>
          <a:p>
            <a:endParaRPr lang="en-US" b="1"/>
          </a:p>
        </p:txBody>
      </p:sp>
    </p:spTree>
    <p:extLst>
      <p:ext uri="{BB962C8B-B14F-4D97-AF65-F5344CB8AC3E}">
        <p14:creationId xmlns:p14="http://schemas.microsoft.com/office/powerpoint/2010/main" val="604355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pPr algn="l"/>
            <a:r>
              <a:rPr lang="en-US"/>
              <a:t>Planning (</a:t>
            </a:r>
            <a:r>
              <a:rPr lang="en-US" err="1"/>
              <a:t>Contd</a:t>
            </a:r>
            <a:r>
              <a:rPr lang="en-US"/>
              <a:t>)</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324637"/>
            <a:ext cx="4503313" cy="4816698"/>
          </a:xfrm>
        </p:spPr>
        <p:txBody>
          <a:bodyPr>
            <a:normAutofit/>
          </a:bodyPr>
          <a:lstStyle/>
          <a:p>
            <a:pPr marL="342900" indent="-342900" algn="l">
              <a:buFont typeface="Arial" panose="020B0604020202020204" pitchFamily="34" charset="0"/>
              <a:buChar char="•"/>
            </a:pPr>
            <a:r>
              <a:rPr lang="en-US" sz="1800">
                <a:solidFill>
                  <a:srgbClr val="000000"/>
                </a:solidFill>
                <a:latin typeface="Segoe UI" panose="020B0502040204020203" pitchFamily="34" charset="0"/>
              </a:rPr>
              <a:t>Reach consensus across multiple sets of reviewers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Assign alternate reviewers to weigh in on unreviewed decisions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Reduce burden on later stage reviewers</a:t>
            </a:r>
          </a:p>
          <a:p>
            <a:pPr marL="342900" indent="-342900" algn="l">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21297C82-D810-D73A-424E-8D2B2AE64F9E}"/>
              </a:ext>
            </a:extLst>
          </p:cNvPr>
          <p:cNvSpPr txBox="1"/>
          <p:nvPr/>
        </p:nvSpPr>
        <p:spPr>
          <a:xfrm>
            <a:off x="1107583" y="1606902"/>
            <a:ext cx="10142113" cy="369332"/>
          </a:xfrm>
          <a:prstGeom prst="rect">
            <a:avLst/>
          </a:prstGeom>
          <a:noFill/>
        </p:spPr>
        <p:txBody>
          <a:bodyPr wrap="square" rtlCol="0">
            <a:spAutoFit/>
          </a:bodyPr>
          <a:lstStyle/>
          <a:p>
            <a:r>
              <a:rPr lang="en-US" b="1"/>
              <a:t>2. How many stages of reviews are needed?</a:t>
            </a:r>
          </a:p>
        </p:txBody>
      </p:sp>
      <p:pic>
        <p:nvPicPr>
          <p:cNvPr id="7" name="Picture 6">
            <a:extLst>
              <a:ext uri="{FF2B5EF4-FFF2-40B4-BE49-F238E27FC236}">
                <a16:creationId xmlns:a16="http://schemas.microsoft.com/office/drawing/2014/main" id="{8DFB089A-944F-152E-8252-69D30FB8BF83}"/>
              </a:ext>
            </a:extLst>
          </p:cNvPr>
          <p:cNvPicPr>
            <a:picLocks noChangeAspect="1"/>
          </p:cNvPicPr>
          <p:nvPr/>
        </p:nvPicPr>
        <p:blipFill>
          <a:blip r:embed="rId2"/>
          <a:stretch>
            <a:fillRect/>
          </a:stretch>
        </p:blipFill>
        <p:spPr>
          <a:xfrm>
            <a:off x="7023279" y="1621802"/>
            <a:ext cx="3438659" cy="5080715"/>
          </a:xfrm>
          <a:prstGeom prst="rect">
            <a:avLst/>
          </a:prstGeom>
        </p:spPr>
      </p:pic>
    </p:spTree>
    <p:extLst>
      <p:ext uri="{BB962C8B-B14F-4D97-AF65-F5344CB8AC3E}">
        <p14:creationId xmlns:p14="http://schemas.microsoft.com/office/powerpoint/2010/main" val="4129560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411480" y="991443"/>
            <a:ext cx="4443154" cy="1087819"/>
          </a:xfrm>
        </p:spPr>
        <p:txBody>
          <a:bodyPr anchor="b">
            <a:normAutofit/>
          </a:bodyPr>
          <a:lstStyle/>
          <a:p>
            <a:r>
              <a:rPr lang="en-US" sz="3400"/>
              <a:t>Planning (</a:t>
            </a:r>
            <a:r>
              <a:rPr lang="en-US" sz="3400" err="1"/>
              <a:t>Contd</a:t>
            </a:r>
            <a:r>
              <a:rPr lang="en-US" sz="3400"/>
              <a:t>)</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411480" y="2684095"/>
            <a:ext cx="5632328" cy="3492868"/>
          </a:xfrm>
        </p:spPr>
        <p:txBody>
          <a:bodyPr>
            <a:normAutofit/>
          </a:bodyPr>
          <a:lstStyle/>
          <a:p>
            <a:pPr marL="0" indent="0">
              <a:buNone/>
            </a:pPr>
            <a:r>
              <a:rPr lang="en-US" sz="1800" b="1"/>
              <a:t>3. Decide on criteria for automated decisions</a:t>
            </a:r>
          </a:p>
          <a:p>
            <a:pPr lvl="1"/>
            <a:r>
              <a:rPr lang="en-US" sz="1400">
                <a:latin typeface="Segoe UI" panose="020B0502040204020203" pitchFamily="34" charset="0"/>
              </a:rPr>
              <a:t>Response Triggers</a:t>
            </a:r>
          </a:p>
          <a:p>
            <a:pPr lvl="1"/>
            <a:r>
              <a:rPr lang="en-US" sz="1400">
                <a:latin typeface="Segoe UI" panose="020B0502040204020203" pitchFamily="34" charset="0"/>
              </a:rPr>
              <a:t>Account Inactivity</a:t>
            </a:r>
          </a:p>
          <a:p>
            <a:pPr lvl="1"/>
            <a:r>
              <a:rPr lang="en-US" sz="1400">
                <a:latin typeface="Segoe UI" panose="020B0502040204020203" pitchFamily="34" charset="0"/>
              </a:rPr>
              <a:t>Justification requirements</a:t>
            </a:r>
          </a:p>
          <a:p>
            <a:pPr lvl="1"/>
            <a:r>
              <a:rPr lang="en-US" sz="1400">
                <a:latin typeface="Segoe UI" panose="020B0502040204020203" pitchFamily="34" charset="0"/>
              </a:rPr>
              <a:t>Alerting and notifications</a:t>
            </a:r>
          </a:p>
          <a:p>
            <a:pPr marL="0" indent="0">
              <a:buNone/>
            </a:pPr>
            <a:r>
              <a:rPr lang="en-US" sz="1800"/>
              <a:t>	</a:t>
            </a:r>
          </a:p>
        </p:txBody>
      </p:sp>
      <p:pic>
        <p:nvPicPr>
          <p:cNvPr id="5" name="Picture 4">
            <a:extLst>
              <a:ext uri="{FF2B5EF4-FFF2-40B4-BE49-F238E27FC236}">
                <a16:creationId xmlns:a16="http://schemas.microsoft.com/office/drawing/2014/main" id="{E9CBDE5B-B91D-3E7C-91EF-173DBDE456E2}"/>
              </a:ext>
            </a:extLst>
          </p:cNvPr>
          <p:cNvPicPr>
            <a:picLocks noChangeAspect="1"/>
          </p:cNvPicPr>
          <p:nvPr/>
        </p:nvPicPr>
        <p:blipFill>
          <a:blip r:embed="rId2"/>
          <a:stretch>
            <a:fillRect/>
          </a:stretch>
        </p:blipFill>
        <p:spPr>
          <a:xfrm>
            <a:off x="6330004" y="625683"/>
            <a:ext cx="4552048" cy="5551280"/>
          </a:xfrm>
          <a:prstGeom prst="rect">
            <a:avLst/>
          </a:prstGeom>
          <a:ln>
            <a:solidFill>
              <a:schemeClr val="tx1"/>
            </a:solidFill>
          </a:ln>
        </p:spPr>
      </p:pic>
      <p:sp>
        <p:nvSpPr>
          <p:cNvPr id="6" name="Rectangle: Rounded Corners 5">
            <a:extLst>
              <a:ext uri="{FF2B5EF4-FFF2-40B4-BE49-F238E27FC236}">
                <a16:creationId xmlns:a16="http://schemas.microsoft.com/office/drawing/2014/main" id="{BE57D8E5-AA0B-A9B5-5266-75AC0ACAC298}"/>
              </a:ext>
            </a:extLst>
          </p:cNvPr>
          <p:cNvSpPr/>
          <p:nvPr/>
        </p:nvSpPr>
        <p:spPr>
          <a:xfrm>
            <a:off x="6403133" y="2331195"/>
            <a:ext cx="3603948" cy="221602"/>
          </a:xfrm>
          <a:prstGeom prst="roundRect">
            <a:avLst/>
          </a:prstGeom>
          <a:no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F37EDBD-01EB-060D-71C1-F9EDFD2B4271}"/>
              </a:ext>
            </a:extLst>
          </p:cNvPr>
          <p:cNvSpPr/>
          <p:nvPr/>
        </p:nvSpPr>
        <p:spPr>
          <a:xfrm>
            <a:off x="6416253" y="3621443"/>
            <a:ext cx="2266561" cy="664806"/>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67B7C45-F573-3BB6-BF8B-6689B7C52367}"/>
              </a:ext>
            </a:extLst>
          </p:cNvPr>
          <p:cNvSpPr/>
          <p:nvPr/>
        </p:nvSpPr>
        <p:spPr>
          <a:xfrm>
            <a:off x="6429374" y="2615487"/>
            <a:ext cx="3592285" cy="244928"/>
          </a:xfrm>
          <a:prstGeom prst="roundRect">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386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8564-1684-AD0C-0CAC-6E6BC4E9D015}"/>
              </a:ext>
            </a:extLst>
          </p:cNvPr>
          <p:cNvSpPr>
            <a:spLocks noGrp="1"/>
          </p:cNvSpPr>
          <p:nvPr>
            <p:ph type="title"/>
          </p:nvPr>
        </p:nvSpPr>
        <p:spPr/>
        <p:txBody>
          <a:bodyPr/>
          <a:lstStyle/>
          <a:p>
            <a:r>
              <a:rPr lang="en-US"/>
              <a:t>Multi-Stage Reviews Decisions</a:t>
            </a:r>
          </a:p>
        </p:txBody>
      </p:sp>
      <p:sp>
        <p:nvSpPr>
          <p:cNvPr id="3" name="TextBox 2">
            <a:extLst>
              <a:ext uri="{FF2B5EF4-FFF2-40B4-BE49-F238E27FC236}">
                <a16:creationId xmlns:a16="http://schemas.microsoft.com/office/drawing/2014/main" id="{0199DAEC-E59C-F0B4-A88B-C1B93CCAAAD9}"/>
              </a:ext>
            </a:extLst>
          </p:cNvPr>
          <p:cNvSpPr txBox="1"/>
          <p:nvPr/>
        </p:nvSpPr>
        <p:spPr>
          <a:xfrm>
            <a:off x="504059" y="1948558"/>
            <a:ext cx="5159709" cy="4247317"/>
          </a:xfrm>
          <a:prstGeom prst="rect">
            <a:avLst/>
          </a:prstGeom>
          <a:noFill/>
        </p:spPr>
        <p:txBody>
          <a:bodyPr wrap="square" rtlCol="0">
            <a:spAutoFit/>
          </a:bodyPr>
          <a:lstStyle/>
          <a:p>
            <a:r>
              <a:rPr lang="en-US" b="1" i="0">
                <a:solidFill>
                  <a:srgbClr val="161616"/>
                </a:solidFill>
                <a:effectLst/>
                <a:latin typeface="Segoe UI" panose="020B0502040204020203" pitchFamily="34" charset="0"/>
              </a:rPr>
              <a:t>First stage reviewers?</a:t>
            </a:r>
            <a:endParaRPr lang="en-US" b="1">
              <a:solidFill>
                <a:srgbClr val="161616"/>
              </a:solidFill>
              <a:latin typeface="Segoe UI" panose="020B0502040204020203" pitchFamily="34" charset="0"/>
            </a:endParaRP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Select user(s) or group(s) – the owner(s) of the applications</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Second stage reviewers?</a:t>
            </a: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Managers of users</a:t>
            </a: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Show previous stage(s) decisions to later stage reviewers?</a:t>
            </a:r>
          </a:p>
          <a:p>
            <a:endParaRPr lang="en-US">
              <a:solidFill>
                <a:srgbClr val="161616"/>
              </a:solidFill>
              <a:latin typeface="Segoe UI" panose="020B0502040204020203" pitchFamily="34" charset="0"/>
            </a:endParaRPr>
          </a:p>
          <a:p>
            <a:r>
              <a:rPr lang="en-US" b="1">
                <a:solidFill>
                  <a:srgbClr val="161616"/>
                </a:solidFill>
                <a:latin typeface="Segoe UI" panose="020B0502040204020203" pitchFamily="34" charset="0"/>
              </a:rPr>
              <a:t>Which r</a:t>
            </a:r>
            <a:r>
              <a:rPr lang="en-US" b="1" i="0">
                <a:solidFill>
                  <a:srgbClr val="161616"/>
                </a:solidFill>
                <a:effectLst/>
                <a:latin typeface="Segoe UI" panose="020B0502040204020203" pitchFamily="34" charset="0"/>
              </a:rPr>
              <a:t>eviewees go to the next stage?</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Expected action on non-response?</a:t>
            </a:r>
          </a:p>
          <a:p>
            <a:r>
              <a:rPr lang="en-US">
                <a:solidFill>
                  <a:srgbClr val="161616"/>
                </a:solidFill>
                <a:latin typeface="Segoe UI" panose="020B0502040204020203" pitchFamily="34" charset="0"/>
              </a:rPr>
              <a:t>	Approve/Deny</a:t>
            </a:r>
            <a:endParaRPr lang="en-US" b="0" i="0">
              <a:solidFill>
                <a:srgbClr val="161616"/>
              </a:solidFill>
              <a:effectLst/>
              <a:latin typeface="Segoe UI" panose="020B0502040204020203" pitchFamily="34" charset="0"/>
            </a:endParaRPr>
          </a:p>
          <a:p>
            <a:endParaRPr lang="en-US"/>
          </a:p>
        </p:txBody>
      </p:sp>
      <p:pic>
        <p:nvPicPr>
          <p:cNvPr id="1026" name="Picture 2" descr="Screenshot of multi-stage reviews.">
            <a:extLst>
              <a:ext uri="{FF2B5EF4-FFF2-40B4-BE49-F238E27FC236}">
                <a16:creationId xmlns:a16="http://schemas.microsoft.com/office/drawing/2014/main" id="{AADDD6C2-7A54-BF4B-FC9F-8B574025D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7355"/>
            <a:ext cx="5159709" cy="32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5836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Inactive Users</a:t>
            </a:r>
            <a:br>
              <a:rPr lang="en-US"/>
            </a:br>
            <a:r>
              <a:rPr lang="en-US" sz="2400"/>
              <a:t>General Availability</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862322"/>
          </a:xfrm>
          <a:prstGeom prst="rect">
            <a:avLst/>
          </a:prstGeom>
          <a:noFill/>
        </p:spPr>
        <p:txBody>
          <a:bodyPr wrap="square">
            <a:spAutoFit/>
          </a:bodyPr>
          <a:lstStyle/>
          <a:p>
            <a:pPr algn="l"/>
            <a:r>
              <a:rPr lang="en-US" b="1">
                <a:solidFill>
                  <a:srgbClr val="161616"/>
                </a:solidFill>
                <a:latin typeface="Segoe UI" panose="020B0502040204020203" pitchFamily="34" charset="0"/>
              </a:rPr>
              <a:t>Review inactive users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Review and address stale accounts that haven’t been active for a specified period</a:t>
            </a:r>
          </a:p>
          <a:p>
            <a:pPr marL="285750" indent="-285750" algn="l">
              <a:buFont typeface="Arial" panose="020B0604020202020204" pitchFamily="34" charset="0"/>
              <a:buChar char="•"/>
            </a:pPr>
            <a:r>
              <a:rPr lang="en-US">
                <a:solidFill>
                  <a:srgbClr val="333333"/>
                </a:solidFill>
                <a:latin typeface="SegoeUI"/>
              </a:rPr>
              <a:t>Includes interactive and non-interactive sign-ins</a:t>
            </a:r>
          </a:p>
          <a:p>
            <a:pPr marL="285750" indent="-285750" algn="l">
              <a:buFont typeface="Arial" panose="020B0604020202020204" pitchFamily="34" charset="0"/>
              <a:buChar char="•"/>
            </a:pPr>
            <a:r>
              <a:rPr lang="en-US">
                <a:solidFill>
                  <a:srgbClr val="333333"/>
                </a:solidFill>
                <a:latin typeface="SegoeUI"/>
              </a:rPr>
              <a:t>You define what inactive means</a:t>
            </a:r>
          </a:p>
          <a:p>
            <a:pPr marL="285750" indent="-285750" algn="l">
              <a:buFont typeface="Arial" panose="020B0604020202020204" pitchFamily="34" charset="0"/>
              <a:buChar char="•"/>
            </a:pPr>
            <a:r>
              <a:rPr lang="en-US">
                <a:solidFill>
                  <a:srgbClr val="333333"/>
                </a:solidFill>
                <a:latin typeface="SegoeUI"/>
              </a:rPr>
              <a:t>Automatically remove stale accounts</a:t>
            </a:r>
            <a:endParaRPr lang="en-US">
              <a:solidFill>
                <a:srgbClr val="161616"/>
              </a:solidFill>
              <a:latin typeface="Segoe UI" panose="020B0502040204020203" pitchFamily="34" charset="0"/>
            </a:endParaRPr>
          </a:p>
        </p:txBody>
      </p:sp>
      <p:pic>
        <p:nvPicPr>
          <p:cNvPr id="9" name="Picture 8">
            <a:extLst>
              <a:ext uri="{FF2B5EF4-FFF2-40B4-BE49-F238E27FC236}">
                <a16:creationId xmlns:a16="http://schemas.microsoft.com/office/drawing/2014/main" id="{950D7D46-D44F-4AC0-EDCE-1252E4A57F60}"/>
              </a:ext>
            </a:extLst>
          </p:cNvPr>
          <p:cNvPicPr>
            <a:picLocks noChangeAspect="1"/>
          </p:cNvPicPr>
          <p:nvPr/>
        </p:nvPicPr>
        <p:blipFill>
          <a:blip r:embed="rId3"/>
          <a:stretch>
            <a:fillRect/>
          </a:stretch>
        </p:blipFill>
        <p:spPr>
          <a:xfrm>
            <a:off x="5396753" y="1131085"/>
            <a:ext cx="5507737" cy="480325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C5263969-098F-A669-03D1-F43777E33C3B}"/>
              </a:ext>
            </a:extLst>
          </p:cNvPr>
          <p:cNvSpPr/>
          <p:nvPr/>
        </p:nvSpPr>
        <p:spPr>
          <a:xfrm>
            <a:off x="5451231" y="5345723"/>
            <a:ext cx="3859823" cy="59348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508646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sz="3200"/>
              <a:t>Scenario’s Key Requirements</a:t>
            </a:r>
          </a:p>
        </p:txBody>
      </p:sp>
      <p:sp>
        <p:nvSpPr>
          <p:cNvPr id="6" name="Text Placeholder 5"/>
          <p:cNvSpPr>
            <a:spLocks noGrp="1"/>
          </p:cNvSpPr>
          <p:nvPr>
            <p:ph sz="quarter" idx="10"/>
          </p:nvPr>
        </p:nvSpPr>
        <p:spPr>
          <a:xfrm>
            <a:off x="588263" y="1101725"/>
            <a:ext cx="11018838" cy="430887"/>
          </a:xfrm>
        </p:spPr>
        <p:txBody>
          <a:bodyPr>
            <a:normAutofit/>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93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Entra ID P1 or P2 license </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Entra ID Governance SKU (Logic Apps and Auto Assignment Policies) - </a:t>
            </a:r>
            <a:r>
              <a:rPr lang="en-US" sz="1800">
                <a:hlinkClick r:id="rId3"/>
              </a:rPr>
              <a:t>How to start a Microsoft Entra ID Governance Trial</a:t>
            </a:r>
            <a:r>
              <a:rPr lang="en-US" sz="1800"/>
              <a:t>) </a:t>
            </a:r>
            <a:endParaRPr lang="en-US" sz="160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Azure Active Directory Tenants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 cloud user account on the target tenant </a:t>
            </a:r>
            <a:r>
              <a:rPr lang="en-US">
                <a:solidFill>
                  <a:schemeClr val="tx1"/>
                </a:solidFill>
                <a:ea typeface="Segoe UI" panose="020B0502040204020203" pitchFamily="34" charset="0"/>
                <a:cs typeface="Segoe UI" panose="020B0502040204020203" pitchFamily="34" charset="0"/>
              </a:rPr>
              <a:t>to approve and access</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A cloud user on the Source tenant to request Access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Account with User administrator, Identity Governance Administrator, Privileged Role Administrator or Global administrator on the target tenant</a:t>
            </a:r>
          </a:p>
          <a:p>
            <a:pPr marL="171450" indent="-171450" defTabSz="932472" fontAlgn="base">
              <a:spcBef>
                <a:spcPts val="1200"/>
              </a:spcBef>
              <a:spcAft>
                <a:spcPts val="1200"/>
              </a:spcAft>
              <a:buFont typeface="Arial" panose="020B0604020202020204" pitchFamily="34" charset="0"/>
              <a:buChar char="•"/>
            </a:pPr>
            <a:endParaRPr lang="en-US" sz="180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2103-8E22-DDE6-E37F-6C934099B0B8}"/>
              </a:ext>
            </a:extLst>
          </p:cNvPr>
          <p:cNvSpPr>
            <a:spLocks noGrp="1"/>
          </p:cNvSpPr>
          <p:nvPr>
            <p:ph type="title"/>
          </p:nvPr>
        </p:nvSpPr>
        <p:spPr>
          <a:xfrm>
            <a:off x="588263" y="457200"/>
            <a:ext cx="11018520" cy="861774"/>
          </a:xfrm>
        </p:spPr>
        <p:txBody>
          <a:bodyPr/>
          <a:lstStyle/>
          <a:p>
            <a:r>
              <a:rPr lang="en-US" sz="3200" dirty="0"/>
              <a:t>Machine Learning based recommendations in Access Reviews</a:t>
            </a:r>
            <a:br>
              <a:rPr lang="en-US" sz="3200" dirty="0"/>
            </a:br>
            <a:r>
              <a:rPr lang="en-US" sz="2400" spc="-50" dirty="0">
                <a:solidFill>
                  <a:schemeClr val="accent1"/>
                </a:solidFill>
                <a:latin typeface="Segoe UI Semibold"/>
                <a:cs typeface="Segoe UI" panose="020B0502040204020203" pitchFamily="34" charset="0"/>
              </a:rPr>
              <a:t>User-to-Group Affiliation</a:t>
            </a:r>
            <a:endParaRPr lang="en-US" sz="3200" dirty="0"/>
          </a:p>
        </p:txBody>
      </p:sp>
      <p:cxnSp>
        <p:nvCxnSpPr>
          <p:cNvPr id="3" name="Straight Connector 2">
            <a:extLst>
              <a:ext uri="{FF2B5EF4-FFF2-40B4-BE49-F238E27FC236}">
                <a16:creationId xmlns:a16="http://schemas.microsoft.com/office/drawing/2014/main" id="{3DB6BD51-28C4-A75B-F29A-908D502971E0}"/>
              </a:ext>
            </a:extLst>
          </p:cNvPr>
          <p:cNvCxnSpPr>
            <a:cxnSpLocks/>
          </p:cNvCxnSpPr>
          <p:nvPr/>
        </p:nvCxnSpPr>
        <p:spPr>
          <a:xfrm>
            <a:off x="883920" y="3927909"/>
            <a:ext cx="9144000" cy="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03EEDD01-D483-7294-A5E5-2DB87494AF46}"/>
              </a:ext>
            </a:extLst>
          </p:cNvPr>
          <p:cNvCxnSpPr>
            <a:cxnSpLocks/>
          </p:cNvCxnSpPr>
          <p:nvPr/>
        </p:nvCxnSpPr>
        <p:spPr>
          <a:xfrm>
            <a:off x="6096000" y="292206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D4A7732-1D44-5E14-6D15-9E6DCFDC51C3}"/>
              </a:ext>
            </a:extLst>
          </p:cNvPr>
          <p:cNvGrpSpPr/>
          <p:nvPr/>
        </p:nvGrpSpPr>
        <p:grpSpPr>
          <a:xfrm>
            <a:off x="1584432" y="3767889"/>
            <a:ext cx="320040" cy="320040"/>
            <a:chOff x="5951900" y="4858778"/>
            <a:chExt cx="320040" cy="320040"/>
          </a:xfrm>
        </p:grpSpPr>
        <p:sp>
          <p:nvSpPr>
            <p:cNvPr id="6" name="Oval 5">
              <a:extLst>
                <a:ext uri="{FF2B5EF4-FFF2-40B4-BE49-F238E27FC236}">
                  <a16:creationId xmlns:a16="http://schemas.microsoft.com/office/drawing/2014/main" id="{F1290849-0875-16CA-7F04-27B3DB09066A}"/>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Shape 6">
              <a:extLst>
                <a:ext uri="{FF2B5EF4-FFF2-40B4-BE49-F238E27FC236}">
                  <a16:creationId xmlns:a16="http://schemas.microsoft.com/office/drawing/2014/main" id="{DA091DF1-74A4-E586-DBBB-BC6192EA70B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44EF03DF-EF63-3A45-0DE8-EED820CCF1C3}"/>
              </a:ext>
            </a:extLst>
          </p:cNvPr>
          <p:cNvSpPr txBox="1"/>
          <p:nvPr/>
        </p:nvSpPr>
        <p:spPr>
          <a:xfrm>
            <a:off x="583140" y="4582616"/>
            <a:ext cx="2317975"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spc="-3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Admins create Access Review to protect against breaches and stay compliant</a:t>
            </a:r>
          </a:p>
        </p:txBody>
      </p:sp>
      <p:grpSp>
        <p:nvGrpSpPr>
          <p:cNvPr id="9" name="Group 8">
            <a:extLst>
              <a:ext uri="{FF2B5EF4-FFF2-40B4-BE49-F238E27FC236}">
                <a16:creationId xmlns:a16="http://schemas.microsoft.com/office/drawing/2014/main" id="{EF682BB2-0B1C-441A-74BF-AFEEA8C4A82D}"/>
              </a:ext>
            </a:extLst>
          </p:cNvPr>
          <p:cNvGrpSpPr/>
          <p:nvPr/>
        </p:nvGrpSpPr>
        <p:grpSpPr>
          <a:xfrm>
            <a:off x="585217" y="3516429"/>
            <a:ext cx="822960" cy="822960"/>
            <a:chOff x="735940" y="2699976"/>
            <a:chExt cx="822960" cy="822960"/>
          </a:xfrm>
        </p:grpSpPr>
        <p:sp>
          <p:nvSpPr>
            <p:cNvPr id="10" name="Oval 9">
              <a:extLst>
                <a:ext uri="{FF2B5EF4-FFF2-40B4-BE49-F238E27FC236}">
                  <a16:creationId xmlns:a16="http://schemas.microsoft.com/office/drawing/2014/main" id="{D4728DD0-CE83-7B13-0AAB-37E3C8E8F691}"/>
                </a:ext>
              </a:extLst>
            </p:cNvPr>
            <p:cNvSpPr/>
            <p:nvPr/>
          </p:nvSpPr>
          <p:spPr bwMode="auto">
            <a:xfrm>
              <a:off x="735940" y="269997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1" name="Graphic 10">
              <a:extLst>
                <a:ext uri="{FF2B5EF4-FFF2-40B4-BE49-F238E27FC236}">
                  <a16:creationId xmlns:a16="http://schemas.microsoft.com/office/drawing/2014/main" id="{FBDAA76D-7559-4072-DBB4-B4C569481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911" y="2878277"/>
              <a:ext cx="413018" cy="413018"/>
            </a:xfrm>
            <a:prstGeom prst="rect">
              <a:avLst/>
            </a:prstGeom>
          </p:spPr>
        </p:pic>
      </p:grpSp>
      <p:sp>
        <p:nvSpPr>
          <p:cNvPr id="12" name="TextBox 11">
            <a:extLst>
              <a:ext uri="{FF2B5EF4-FFF2-40B4-BE49-F238E27FC236}">
                <a16:creationId xmlns:a16="http://schemas.microsoft.com/office/drawing/2014/main" id="{38960108-431B-9809-8374-0B6F138D45A2}"/>
              </a:ext>
            </a:extLst>
          </p:cNvPr>
          <p:cNvSpPr txBox="1"/>
          <p:nvPr/>
        </p:nvSpPr>
        <p:spPr>
          <a:xfrm>
            <a:off x="7933944" y="2596130"/>
            <a:ext cx="3607496"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Reviewers get data driven recommendations based on last sign in date and group affiliation</a:t>
            </a:r>
          </a:p>
        </p:txBody>
      </p:sp>
      <p:grpSp>
        <p:nvGrpSpPr>
          <p:cNvPr id="13" name="Group 12">
            <a:extLst>
              <a:ext uri="{FF2B5EF4-FFF2-40B4-BE49-F238E27FC236}">
                <a16:creationId xmlns:a16="http://schemas.microsoft.com/office/drawing/2014/main" id="{F052DC50-5978-0050-2B7D-66225E797822}"/>
              </a:ext>
            </a:extLst>
          </p:cNvPr>
          <p:cNvGrpSpPr/>
          <p:nvPr/>
        </p:nvGrpSpPr>
        <p:grpSpPr>
          <a:xfrm>
            <a:off x="2080727" y="3653589"/>
            <a:ext cx="548640" cy="548640"/>
            <a:chOff x="1890614" y="2837136"/>
            <a:chExt cx="548640" cy="548640"/>
          </a:xfrm>
        </p:grpSpPr>
        <p:sp>
          <p:nvSpPr>
            <p:cNvPr id="14" name="Oval 13">
              <a:extLst>
                <a:ext uri="{FF2B5EF4-FFF2-40B4-BE49-F238E27FC236}">
                  <a16:creationId xmlns:a16="http://schemas.microsoft.com/office/drawing/2014/main" id="{FF4424D7-AD2A-B3A0-DB06-3D66557E6C99}"/>
                </a:ext>
              </a:extLst>
            </p:cNvPr>
            <p:cNvSpPr/>
            <p:nvPr/>
          </p:nvSpPr>
          <p:spPr bwMode="auto">
            <a:xfrm>
              <a:off x="1890614" y="2837136"/>
              <a:ext cx="548640" cy="548640"/>
            </a:xfrm>
            <a:prstGeom prst="ellipse">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Graphic 14">
              <a:extLst>
                <a:ext uri="{FF2B5EF4-FFF2-40B4-BE49-F238E27FC236}">
                  <a16:creationId xmlns:a16="http://schemas.microsoft.com/office/drawing/2014/main" id="{78EFD8F2-A306-11B3-22AF-B4F086BE6F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171" y="2873835"/>
              <a:ext cx="438152" cy="438152"/>
            </a:xfrm>
            <a:prstGeom prst="rect">
              <a:avLst/>
            </a:prstGeom>
          </p:spPr>
        </p:pic>
      </p:grpSp>
      <p:sp>
        <p:nvSpPr>
          <p:cNvPr id="16" name="TextBox 15">
            <a:extLst>
              <a:ext uri="{FF2B5EF4-FFF2-40B4-BE49-F238E27FC236}">
                <a16:creationId xmlns:a16="http://schemas.microsoft.com/office/drawing/2014/main" id="{688D4646-2DC0-0D60-F7FC-E5C042CD9269}"/>
              </a:ext>
            </a:extLst>
          </p:cNvPr>
          <p:cNvSpPr txBox="1"/>
          <p:nvPr/>
        </p:nvSpPr>
        <p:spPr>
          <a:xfrm>
            <a:off x="2382578" y="1907614"/>
            <a:ext cx="2271346"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Machine Learning uses organizational distance to calculate group affiliation</a:t>
            </a:r>
          </a:p>
        </p:txBody>
      </p:sp>
      <p:grpSp>
        <p:nvGrpSpPr>
          <p:cNvPr id="17" name="Group 16">
            <a:extLst>
              <a:ext uri="{FF2B5EF4-FFF2-40B4-BE49-F238E27FC236}">
                <a16:creationId xmlns:a16="http://schemas.microsoft.com/office/drawing/2014/main" id="{51E2EE70-8314-3DE1-04B2-3E23C42E70E6}"/>
              </a:ext>
            </a:extLst>
          </p:cNvPr>
          <p:cNvGrpSpPr/>
          <p:nvPr/>
        </p:nvGrpSpPr>
        <p:grpSpPr>
          <a:xfrm>
            <a:off x="4724400" y="1532222"/>
            <a:ext cx="2743200" cy="1371600"/>
            <a:chOff x="4724400" y="1577942"/>
            <a:chExt cx="2743200" cy="1371600"/>
          </a:xfrm>
        </p:grpSpPr>
        <p:sp>
          <p:nvSpPr>
            <p:cNvPr id="18" name="Rectangle: Rounded Corners 17">
              <a:extLst>
                <a:ext uri="{FF2B5EF4-FFF2-40B4-BE49-F238E27FC236}">
                  <a16:creationId xmlns:a16="http://schemas.microsoft.com/office/drawing/2014/main" id="{F7F72D7F-5384-2882-2809-ED0DB0D2B429}"/>
                </a:ext>
              </a:extLst>
            </p:cNvPr>
            <p:cNvSpPr/>
            <p:nvPr/>
          </p:nvSpPr>
          <p:spPr bwMode="auto">
            <a:xfrm>
              <a:off x="4724400" y="1577942"/>
              <a:ext cx="2743200" cy="13716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F2FFF007-F151-9F73-A2C4-F29CFFFE60FB}"/>
                </a:ext>
              </a:extLst>
            </p:cNvPr>
            <p:cNvGrpSpPr/>
            <p:nvPr/>
          </p:nvGrpSpPr>
          <p:grpSpPr>
            <a:xfrm>
              <a:off x="4889658" y="1675672"/>
              <a:ext cx="2412684" cy="1140516"/>
              <a:chOff x="4889658" y="1685219"/>
              <a:chExt cx="2412684" cy="1140516"/>
            </a:xfrm>
          </p:grpSpPr>
          <p:grpSp>
            <p:nvGrpSpPr>
              <p:cNvPr id="20" name="Group 19">
                <a:extLst>
                  <a:ext uri="{FF2B5EF4-FFF2-40B4-BE49-F238E27FC236}">
                    <a16:creationId xmlns:a16="http://schemas.microsoft.com/office/drawing/2014/main" id="{75B30859-0BAA-02AC-01DA-21214A4A597A}"/>
                  </a:ext>
                </a:extLst>
              </p:cNvPr>
              <p:cNvGrpSpPr/>
              <p:nvPr/>
            </p:nvGrpSpPr>
            <p:grpSpPr>
              <a:xfrm>
                <a:off x="4889658" y="2638474"/>
                <a:ext cx="2412684" cy="187261"/>
                <a:chOff x="4889658" y="2651001"/>
                <a:chExt cx="2412684" cy="187261"/>
              </a:xfrm>
            </p:grpSpPr>
            <p:grpSp>
              <p:nvGrpSpPr>
                <p:cNvPr id="47" name="Group 46">
                  <a:extLst>
                    <a:ext uri="{FF2B5EF4-FFF2-40B4-BE49-F238E27FC236}">
                      <a16:creationId xmlns:a16="http://schemas.microsoft.com/office/drawing/2014/main" id="{B58AC6A3-A093-94D7-8CC4-1DB9756FD5E9}"/>
                    </a:ext>
                  </a:extLst>
                </p:cNvPr>
                <p:cNvGrpSpPr/>
                <p:nvPr/>
              </p:nvGrpSpPr>
              <p:grpSpPr>
                <a:xfrm>
                  <a:off x="4889658" y="2741107"/>
                  <a:ext cx="2412684" cy="0"/>
                  <a:chOff x="4889658" y="2507550"/>
                  <a:chExt cx="2412684" cy="0"/>
                </a:xfrm>
              </p:grpSpPr>
              <p:cxnSp>
                <p:nvCxnSpPr>
                  <p:cNvPr id="67" name="Straight Connector 66">
                    <a:extLst>
                      <a:ext uri="{FF2B5EF4-FFF2-40B4-BE49-F238E27FC236}">
                        <a16:creationId xmlns:a16="http://schemas.microsoft.com/office/drawing/2014/main" id="{D0542BCA-477B-6048-FB44-ABC309C40B2C}"/>
                      </a:ext>
                    </a:extLst>
                  </p:cNvPr>
                  <p:cNvCxnSpPr>
                    <a:cxnSpLocks/>
                  </p:cNvCxnSpPr>
                  <p:nvPr/>
                </p:nvCxnSpPr>
                <p:spPr>
                  <a:xfrm>
                    <a:off x="4889658" y="2507550"/>
                    <a:ext cx="1113283"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D760EC7-4C02-4C3E-12A8-C5A139002822}"/>
                      </a:ext>
                    </a:extLst>
                  </p:cNvPr>
                  <p:cNvCxnSpPr>
                    <a:cxnSpLocks/>
                  </p:cNvCxnSpPr>
                  <p:nvPr/>
                </p:nvCxnSpPr>
                <p:spPr>
                  <a:xfrm>
                    <a:off x="6002941" y="2507550"/>
                    <a:ext cx="1299401" cy="0"/>
                  </a:xfrm>
                  <a:prstGeom prst="line">
                    <a:avLst/>
                  </a:prstGeom>
                  <a:ln w="25400" cap="rnd">
                    <a:gradFill flip="none" rotWithShape="1">
                      <a:gsLst>
                        <a:gs pos="9000">
                          <a:schemeClr val="accent3"/>
                        </a:gs>
                        <a:gs pos="0">
                          <a:schemeClr val="accent3"/>
                        </a:gs>
                        <a:gs pos="30000">
                          <a:schemeClr val="accent2"/>
                        </a:gs>
                        <a:gs pos="69000">
                          <a:srgbClr val="D83B01"/>
                        </a:gs>
                        <a:gs pos="100000">
                          <a:srgbClr val="D83B0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8650F00-6F09-4EA2-6BFE-DBF1E23711DF}"/>
                    </a:ext>
                  </a:extLst>
                </p:cNvPr>
                <p:cNvGrpSpPr/>
                <p:nvPr/>
              </p:nvGrpSpPr>
              <p:grpSpPr>
                <a:xfrm>
                  <a:off x="4910695" y="2672527"/>
                  <a:ext cx="137160" cy="165735"/>
                  <a:chOff x="5339422" y="2682141"/>
                  <a:chExt cx="137160" cy="165735"/>
                </a:xfrm>
              </p:grpSpPr>
              <p:sp>
                <p:nvSpPr>
                  <p:cNvPr id="65" name="Oval 64">
                    <a:extLst>
                      <a:ext uri="{FF2B5EF4-FFF2-40B4-BE49-F238E27FC236}">
                        <a16:creationId xmlns:a16="http://schemas.microsoft.com/office/drawing/2014/main" id="{0FBF08AC-1E05-57DD-66A6-201A2E42D005}"/>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DDB82195-FAF5-86E8-693F-6CB1BD994972}"/>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CC96784A-F156-6F8A-5C8F-B0A4644A805A}"/>
                    </a:ext>
                  </a:extLst>
                </p:cNvPr>
                <p:cNvGrpSpPr/>
                <p:nvPr/>
              </p:nvGrpSpPr>
              <p:grpSpPr>
                <a:xfrm>
                  <a:off x="5192635" y="2672527"/>
                  <a:ext cx="137160" cy="165735"/>
                  <a:chOff x="5339422" y="2682141"/>
                  <a:chExt cx="137160" cy="165735"/>
                </a:xfrm>
              </p:grpSpPr>
              <p:sp>
                <p:nvSpPr>
                  <p:cNvPr id="63" name="Oval 62">
                    <a:extLst>
                      <a:ext uri="{FF2B5EF4-FFF2-40B4-BE49-F238E27FC236}">
                        <a16:creationId xmlns:a16="http://schemas.microsoft.com/office/drawing/2014/main" id="{458E3F29-C9B6-CE8A-F855-B51421D722A1}"/>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F69B24DF-441D-E6FC-4337-F93728D87007}"/>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A517335-8D02-6D16-240A-2B8D35D519F5}"/>
                    </a:ext>
                  </a:extLst>
                </p:cNvPr>
                <p:cNvGrpSpPr/>
                <p:nvPr/>
              </p:nvGrpSpPr>
              <p:grpSpPr>
                <a:xfrm>
                  <a:off x="5468860" y="2672527"/>
                  <a:ext cx="137160" cy="165735"/>
                  <a:chOff x="5339422" y="2682141"/>
                  <a:chExt cx="137160" cy="165735"/>
                </a:xfrm>
              </p:grpSpPr>
              <p:sp>
                <p:nvSpPr>
                  <p:cNvPr id="61" name="Oval 60">
                    <a:extLst>
                      <a:ext uri="{FF2B5EF4-FFF2-40B4-BE49-F238E27FC236}">
                        <a16:creationId xmlns:a16="http://schemas.microsoft.com/office/drawing/2014/main" id="{6979BEA6-14C3-65FB-64F2-3DF84FACAA4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CD3A729E-2E33-BDE5-497A-C67BA27DDBDD}"/>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2CAF8152-A906-1827-A39F-9AF5368EC981}"/>
                    </a:ext>
                  </a:extLst>
                </p:cNvPr>
                <p:cNvGrpSpPr/>
                <p:nvPr/>
              </p:nvGrpSpPr>
              <p:grpSpPr>
                <a:xfrm>
                  <a:off x="5748895" y="2672527"/>
                  <a:ext cx="137160" cy="165735"/>
                  <a:chOff x="5339422" y="2682141"/>
                  <a:chExt cx="137160" cy="165735"/>
                </a:xfrm>
              </p:grpSpPr>
              <p:sp>
                <p:nvSpPr>
                  <p:cNvPr id="59" name="Oval 58">
                    <a:extLst>
                      <a:ext uri="{FF2B5EF4-FFF2-40B4-BE49-F238E27FC236}">
                        <a16:creationId xmlns:a16="http://schemas.microsoft.com/office/drawing/2014/main" id="{98CA1A25-4645-B4F1-0A8B-E6C1A7A81E8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B4E52BAE-EAA2-5B44-BE61-560B5B47C6E5}"/>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53F60B8-3F3D-3F60-B482-30EE4F8FE9F3}"/>
                    </a:ext>
                  </a:extLst>
                </p:cNvPr>
                <p:cNvGrpSpPr/>
                <p:nvPr/>
              </p:nvGrpSpPr>
              <p:grpSpPr>
                <a:xfrm>
                  <a:off x="7119462" y="2651001"/>
                  <a:ext cx="182880" cy="182880"/>
                  <a:chOff x="7120968" y="2652906"/>
                  <a:chExt cx="182880" cy="182880"/>
                </a:xfrm>
              </p:grpSpPr>
              <p:sp>
                <p:nvSpPr>
                  <p:cNvPr id="53" name="Oval 52">
                    <a:extLst>
                      <a:ext uri="{FF2B5EF4-FFF2-40B4-BE49-F238E27FC236}">
                        <a16:creationId xmlns:a16="http://schemas.microsoft.com/office/drawing/2014/main" id="{601F1590-A59D-98CB-E8DC-68DA8F50A83C}"/>
                      </a:ext>
                    </a:extLst>
                  </p:cNvPr>
                  <p:cNvSpPr>
                    <a:spLocks/>
                  </p:cNvSpPr>
                  <p:nvPr/>
                </p:nvSpPr>
                <p:spPr bwMode="auto">
                  <a:xfrm>
                    <a:off x="7120968" y="2652906"/>
                    <a:ext cx="182880" cy="18288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AA5718E9-EC87-40DA-4E2A-81CFF812D31B}"/>
                      </a:ext>
                    </a:extLst>
                  </p:cNvPr>
                  <p:cNvGrpSpPr>
                    <a:grpSpLocks noChangeAspect="1"/>
                  </p:cNvGrpSpPr>
                  <p:nvPr/>
                </p:nvGrpSpPr>
                <p:grpSpPr>
                  <a:xfrm>
                    <a:off x="7149924" y="2685672"/>
                    <a:ext cx="109728" cy="138303"/>
                    <a:chOff x="1079856" y="1986996"/>
                    <a:chExt cx="914400" cy="1152525"/>
                  </a:xfrm>
                </p:grpSpPr>
                <p:sp>
                  <p:nvSpPr>
                    <p:cNvPr id="55" name="Rectangle 54">
                      <a:extLst>
                        <a:ext uri="{FF2B5EF4-FFF2-40B4-BE49-F238E27FC236}">
                          <a16:creationId xmlns:a16="http://schemas.microsoft.com/office/drawing/2014/main" id="{DE1C59C6-AE0E-46CA-25FE-2BE979710BB2}"/>
                        </a:ext>
                      </a:extLst>
                    </p:cNvPr>
                    <p:cNvSpPr/>
                    <p:nvPr/>
                  </p:nvSpPr>
                  <p:spPr bwMode="auto">
                    <a:xfrm>
                      <a:off x="1079856" y="2225121"/>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8FD0F1B4-27E3-14CE-12C8-EEE1BC1FD713}"/>
                        </a:ext>
                      </a:extLst>
                    </p:cNvPr>
                    <p:cNvGrpSpPr>
                      <a:grpSpLocks noChangeAspect="1"/>
                    </p:cNvGrpSpPr>
                    <p:nvPr/>
                  </p:nvGrpSpPr>
                  <p:grpSpPr>
                    <a:xfrm>
                      <a:off x="1079856" y="1986996"/>
                      <a:ext cx="914400" cy="914400"/>
                      <a:chOff x="1241943" y="2116948"/>
                      <a:chExt cx="914400" cy="914400"/>
                    </a:xfrm>
                  </p:grpSpPr>
                  <p:pic>
                    <p:nvPicPr>
                      <p:cNvPr id="57" name="Graphic 56">
                        <a:extLst>
                          <a:ext uri="{FF2B5EF4-FFF2-40B4-BE49-F238E27FC236}">
                            <a16:creationId xmlns:a16="http://schemas.microsoft.com/office/drawing/2014/main" id="{DB56CDC7-8F6A-512B-D772-24C6876B7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1943" y="2116948"/>
                        <a:ext cx="914400" cy="914400"/>
                      </a:xfrm>
                      <a:prstGeom prst="rect">
                        <a:avLst/>
                      </a:prstGeom>
                    </p:spPr>
                  </p:pic>
                  <p:sp>
                    <p:nvSpPr>
                      <p:cNvPr id="58" name="Freeform: Shape 57">
                        <a:extLst>
                          <a:ext uri="{FF2B5EF4-FFF2-40B4-BE49-F238E27FC236}">
                            <a16:creationId xmlns:a16="http://schemas.microsoft.com/office/drawing/2014/main" id="{77C7412D-BB9B-6F88-CF8C-BED3CA1D11F5}"/>
                          </a:ext>
                        </a:extLst>
                      </p:cNvPr>
                      <p:cNvSpPr/>
                      <p:nvPr/>
                    </p:nvSpPr>
                    <p:spPr bwMode="auto">
                      <a:xfrm>
                        <a:off x="1893476" y="2761981"/>
                        <a:ext cx="257175" cy="257175"/>
                      </a:xfrm>
                      <a:custGeom>
                        <a:avLst/>
                        <a:gdLst>
                          <a:gd name="connsiteX0" fmla="*/ 28575 w 257175"/>
                          <a:gd name="connsiteY0" fmla="*/ 0 h 257175"/>
                          <a:gd name="connsiteX1" fmla="*/ 48666 w 257175"/>
                          <a:gd name="connsiteY1" fmla="*/ 8483 h 257175"/>
                          <a:gd name="connsiteX2" fmla="*/ 128587 w 257175"/>
                          <a:gd name="connsiteY2" fmla="*/ 87957 h 257175"/>
                          <a:gd name="connsiteX3" fmla="*/ 208508 w 257175"/>
                          <a:gd name="connsiteY3" fmla="*/ 8483 h 257175"/>
                          <a:gd name="connsiteX4" fmla="*/ 228600 w 257175"/>
                          <a:gd name="connsiteY4" fmla="*/ 0 h 257175"/>
                          <a:gd name="connsiteX5" fmla="*/ 248691 w 257175"/>
                          <a:gd name="connsiteY5" fmla="*/ 8483 h 257175"/>
                          <a:gd name="connsiteX6" fmla="*/ 257175 w 257175"/>
                          <a:gd name="connsiteY6" fmla="*/ 28575 h 257175"/>
                          <a:gd name="connsiteX7" fmla="*/ 248691 w 257175"/>
                          <a:gd name="connsiteY7" fmla="*/ 48666 h 257175"/>
                          <a:gd name="connsiteX8" fmla="*/ 169217 w 257175"/>
                          <a:gd name="connsiteY8" fmla="*/ 128587 h 257175"/>
                          <a:gd name="connsiteX9" fmla="*/ 248691 w 257175"/>
                          <a:gd name="connsiteY9" fmla="*/ 208508 h 257175"/>
                          <a:gd name="connsiteX10" fmla="*/ 257175 w 257175"/>
                          <a:gd name="connsiteY10" fmla="*/ 228600 h 257175"/>
                          <a:gd name="connsiteX11" fmla="*/ 248691 w 257175"/>
                          <a:gd name="connsiteY11" fmla="*/ 248691 h 257175"/>
                          <a:gd name="connsiteX12" fmla="*/ 228600 w 257175"/>
                          <a:gd name="connsiteY12" fmla="*/ 257175 h 257175"/>
                          <a:gd name="connsiteX13" fmla="*/ 208508 w 257175"/>
                          <a:gd name="connsiteY13" fmla="*/ 248691 h 257175"/>
                          <a:gd name="connsiteX14" fmla="*/ 128587 w 257175"/>
                          <a:gd name="connsiteY14" fmla="*/ 168771 h 257175"/>
                          <a:gd name="connsiteX15" fmla="*/ 48666 w 257175"/>
                          <a:gd name="connsiteY15" fmla="*/ 248691 h 257175"/>
                          <a:gd name="connsiteX16" fmla="*/ 28575 w 257175"/>
                          <a:gd name="connsiteY16" fmla="*/ 257175 h 257175"/>
                          <a:gd name="connsiteX17" fmla="*/ 8483 w 257175"/>
                          <a:gd name="connsiteY17" fmla="*/ 248691 h 257175"/>
                          <a:gd name="connsiteX18" fmla="*/ 0 w 257175"/>
                          <a:gd name="connsiteY18" fmla="*/ 228600 h 257175"/>
                          <a:gd name="connsiteX19" fmla="*/ 8483 w 257175"/>
                          <a:gd name="connsiteY19" fmla="*/ 208508 h 257175"/>
                          <a:gd name="connsiteX20" fmla="*/ 88403 w 257175"/>
                          <a:gd name="connsiteY20" fmla="*/ 128587 h 257175"/>
                          <a:gd name="connsiteX21" fmla="*/ 8483 w 257175"/>
                          <a:gd name="connsiteY21" fmla="*/ 48666 h 257175"/>
                          <a:gd name="connsiteX22" fmla="*/ 0 w 257175"/>
                          <a:gd name="connsiteY22" fmla="*/ 28575 h 257175"/>
                          <a:gd name="connsiteX23" fmla="*/ 8483 w 257175"/>
                          <a:gd name="connsiteY23" fmla="*/ 8483 h 257175"/>
                          <a:gd name="connsiteX24" fmla="*/ 28575 w 257175"/>
                          <a:gd name="connsiteY24"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7175" h="257175">
                            <a:moveTo>
                              <a:pt x="28575" y="0"/>
                            </a:moveTo>
                            <a:cubicBezTo>
                              <a:pt x="36312" y="0"/>
                              <a:pt x="43009" y="2826"/>
                              <a:pt x="48666" y="8483"/>
                            </a:cubicBezTo>
                            <a:lnTo>
                              <a:pt x="128587" y="87957"/>
                            </a:lnTo>
                            <a:lnTo>
                              <a:pt x="208508" y="8483"/>
                            </a:lnTo>
                            <a:cubicBezTo>
                              <a:pt x="214165" y="2826"/>
                              <a:pt x="220862" y="0"/>
                              <a:pt x="228600" y="0"/>
                            </a:cubicBezTo>
                            <a:cubicBezTo>
                              <a:pt x="236337" y="0"/>
                              <a:pt x="243034" y="2826"/>
                              <a:pt x="248691" y="8483"/>
                            </a:cubicBezTo>
                            <a:cubicBezTo>
                              <a:pt x="254348" y="14140"/>
                              <a:pt x="257175" y="20837"/>
                              <a:pt x="257175" y="28575"/>
                            </a:cubicBezTo>
                            <a:cubicBezTo>
                              <a:pt x="257175" y="36312"/>
                              <a:pt x="254348" y="43009"/>
                              <a:pt x="248691" y="48666"/>
                            </a:cubicBezTo>
                            <a:lnTo>
                              <a:pt x="169217" y="128587"/>
                            </a:lnTo>
                            <a:lnTo>
                              <a:pt x="248691" y="208508"/>
                            </a:lnTo>
                            <a:cubicBezTo>
                              <a:pt x="254348" y="214165"/>
                              <a:pt x="257175" y="220862"/>
                              <a:pt x="257175" y="228600"/>
                            </a:cubicBezTo>
                            <a:cubicBezTo>
                              <a:pt x="257175" y="236337"/>
                              <a:pt x="254348" y="243034"/>
                              <a:pt x="248691" y="248691"/>
                            </a:cubicBezTo>
                            <a:cubicBezTo>
                              <a:pt x="243034" y="254348"/>
                              <a:pt x="236337" y="257175"/>
                              <a:pt x="228600" y="257175"/>
                            </a:cubicBezTo>
                            <a:cubicBezTo>
                              <a:pt x="220862" y="257175"/>
                              <a:pt x="214165" y="254348"/>
                              <a:pt x="208508" y="248691"/>
                            </a:cubicBezTo>
                            <a:lnTo>
                              <a:pt x="128587" y="168771"/>
                            </a:lnTo>
                            <a:lnTo>
                              <a:pt x="48666" y="248691"/>
                            </a:lnTo>
                            <a:cubicBezTo>
                              <a:pt x="43009" y="254348"/>
                              <a:pt x="36312" y="257175"/>
                              <a:pt x="28575" y="257175"/>
                            </a:cubicBezTo>
                            <a:cubicBezTo>
                              <a:pt x="20837" y="257175"/>
                              <a:pt x="14140" y="254348"/>
                              <a:pt x="8483" y="248691"/>
                            </a:cubicBezTo>
                            <a:cubicBezTo>
                              <a:pt x="2826" y="243034"/>
                              <a:pt x="0" y="236337"/>
                              <a:pt x="0" y="228600"/>
                            </a:cubicBezTo>
                            <a:cubicBezTo>
                              <a:pt x="0" y="220862"/>
                              <a:pt x="2826" y="214165"/>
                              <a:pt x="8483" y="208508"/>
                            </a:cubicBezTo>
                            <a:lnTo>
                              <a:pt x="88403" y="128587"/>
                            </a:lnTo>
                            <a:lnTo>
                              <a:pt x="8483" y="48666"/>
                            </a:lnTo>
                            <a:cubicBezTo>
                              <a:pt x="2826" y="43009"/>
                              <a:pt x="0" y="36312"/>
                              <a:pt x="0" y="28575"/>
                            </a:cubicBezTo>
                            <a:cubicBezTo>
                              <a:pt x="0" y="20837"/>
                              <a:pt x="2826" y="14140"/>
                              <a:pt x="8483" y="8483"/>
                            </a:cubicBezTo>
                            <a:cubicBezTo>
                              <a:pt x="14140" y="2826"/>
                              <a:pt x="20837" y="0"/>
                              <a:pt x="2857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grpSp>
            <p:nvGrpSpPr>
              <p:cNvPr id="21" name="Group 20">
                <a:extLst>
                  <a:ext uri="{FF2B5EF4-FFF2-40B4-BE49-F238E27FC236}">
                    <a16:creationId xmlns:a16="http://schemas.microsoft.com/office/drawing/2014/main" id="{5E9595C9-1E28-6E23-C799-F4CD86FE0AE7}"/>
                  </a:ext>
                </a:extLst>
              </p:cNvPr>
              <p:cNvGrpSpPr/>
              <p:nvPr/>
            </p:nvGrpSpPr>
            <p:grpSpPr>
              <a:xfrm>
                <a:off x="4889658" y="1685219"/>
                <a:ext cx="2412684" cy="941141"/>
                <a:chOff x="4889658" y="1685219"/>
                <a:chExt cx="2412684" cy="941141"/>
              </a:xfrm>
            </p:grpSpPr>
            <p:sp>
              <p:nvSpPr>
                <p:cNvPr id="22" name="Rectangle: Rounded Corners 21">
                  <a:extLst>
                    <a:ext uri="{FF2B5EF4-FFF2-40B4-BE49-F238E27FC236}">
                      <a16:creationId xmlns:a16="http://schemas.microsoft.com/office/drawing/2014/main" id="{F841C61C-F25E-2F5E-5B32-74AC47A0D8C7}"/>
                    </a:ext>
                  </a:extLst>
                </p:cNvPr>
                <p:cNvSpPr/>
                <p:nvPr/>
              </p:nvSpPr>
              <p:spPr bwMode="auto">
                <a:xfrm>
                  <a:off x="6373903" y="2253666"/>
                  <a:ext cx="842620"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029792B-08AE-FC85-F016-6AED952273B9}"/>
                    </a:ext>
                  </a:extLst>
                </p:cNvPr>
                <p:cNvCxnSpPr>
                  <a:cxnSpLocks/>
                </p:cNvCxnSpPr>
                <p:nvPr/>
              </p:nvCxnSpPr>
              <p:spPr>
                <a:xfrm>
                  <a:off x="6654260"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C3F0875B-B592-4AFB-1D13-460355793DAD}"/>
                    </a:ext>
                  </a:extLst>
                </p:cNvPr>
                <p:cNvCxnSpPr>
                  <a:cxnSpLocks/>
                </p:cNvCxnSpPr>
                <p:nvPr/>
              </p:nvCxnSpPr>
              <p:spPr>
                <a:xfrm>
                  <a:off x="6932581"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7163BE58-6762-5063-BE7E-3FF7F8C13FA1}"/>
                    </a:ext>
                  </a:extLst>
                </p:cNvPr>
                <p:cNvCxnSpPr>
                  <a:cxnSpLocks/>
                  <a:endCxn id="22" idx="0"/>
                </p:cNvCxnSpPr>
                <p:nvPr/>
              </p:nvCxnSpPr>
              <p:spPr>
                <a:xfrm>
                  <a:off x="6795213" y="2145601"/>
                  <a:ext cx="0" cy="10806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7585893D-A1D2-B12E-A0A4-D00D0581FBF9}"/>
                    </a:ext>
                  </a:extLst>
                </p:cNvPr>
                <p:cNvCxnSpPr>
                  <a:cxnSpLocks/>
                </p:cNvCxnSpPr>
                <p:nvPr/>
              </p:nvCxnSpPr>
              <p:spPr>
                <a:xfrm>
                  <a:off x="5259419"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Rectangle: Rounded Corners 26">
                  <a:extLst>
                    <a:ext uri="{FF2B5EF4-FFF2-40B4-BE49-F238E27FC236}">
                      <a16:creationId xmlns:a16="http://schemas.microsoft.com/office/drawing/2014/main" id="{359BB520-9DF2-3F26-E429-9D4B07A3FB8C}"/>
                    </a:ext>
                  </a:extLst>
                </p:cNvPr>
                <p:cNvSpPr/>
                <p:nvPr/>
              </p:nvSpPr>
              <p:spPr bwMode="auto">
                <a:xfrm>
                  <a:off x="4979275" y="2253667"/>
                  <a:ext cx="1115106"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24527C-B97F-BDA3-1A52-5189D5F6863A}"/>
                    </a:ext>
                  </a:extLst>
                </p:cNvPr>
                <p:cNvCxnSpPr>
                  <a:cxnSpLocks/>
                </p:cNvCxnSpPr>
                <p:nvPr/>
              </p:nvCxnSpPr>
              <p:spPr>
                <a:xfrm>
                  <a:off x="5536828" y="2145602"/>
                  <a:ext cx="0" cy="2743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08ADBD7B-8C62-1093-CCAA-B516DC1941DF}"/>
                    </a:ext>
                  </a:extLst>
                </p:cNvPr>
                <p:cNvCxnSpPr>
                  <a:cxnSpLocks/>
                </p:cNvCxnSpPr>
                <p:nvPr/>
              </p:nvCxnSpPr>
              <p:spPr>
                <a:xfrm>
                  <a:off x="5816061"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Rectangle: Rounded Corners 29">
                  <a:extLst>
                    <a:ext uri="{FF2B5EF4-FFF2-40B4-BE49-F238E27FC236}">
                      <a16:creationId xmlns:a16="http://schemas.microsoft.com/office/drawing/2014/main" id="{A76B1F94-B15B-6FBE-A12E-87B615FBA58B}"/>
                    </a:ext>
                  </a:extLst>
                </p:cNvPr>
                <p:cNvSpPr/>
                <p:nvPr/>
              </p:nvSpPr>
              <p:spPr bwMode="auto">
                <a:xfrm>
                  <a:off x="5536828" y="1925925"/>
                  <a:ext cx="1259782" cy="239880"/>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FD063B9-C4F5-2C5D-7B5C-D06806CF38C4}"/>
                    </a:ext>
                  </a:extLst>
                </p:cNvPr>
                <p:cNvSpPr/>
                <p:nvPr/>
              </p:nvSpPr>
              <p:spPr bwMode="auto">
                <a:xfrm>
                  <a:off x="5522880" y="1999551"/>
                  <a:ext cx="1291295" cy="1995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DB7E15-B593-5446-ED64-F9122A72F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2715" y="2009173"/>
                  <a:ext cx="182880" cy="182880"/>
                </a:xfrm>
                <a:prstGeom prst="rect">
                  <a:avLst/>
                </a:prstGeom>
              </p:spPr>
            </p:pic>
            <p:pic>
              <p:nvPicPr>
                <p:cNvPr id="33" name="Graphic 32">
                  <a:extLst>
                    <a:ext uri="{FF2B5EF4-FFF2-40B4-BE49-F238E27FC236}">
                      <a16:creationId xmlns:a16="http://schemas.microsoft.com/office/drawing/2014/main" id="{482D3123-14EE-E73C-F633-E5B13DB8F9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3773" y="2009173"/>
                  <a:ext cx="182880" cy="182880"/>
                </a:xfrm>
                <a:prstGeom prst="rect">
                  <a:avLst/>
                </a:prstGeom>
              </p:spPr>
            </p:pic>
            <p:cxnSp>
              <p:nvCxnSpPr>
                <p:cNvPr id="34" name="Straight Connector 33">
                  <a:extLst>
                    <a:ext uri="{FF2B5EF4-FFF2-40B4-BE49-F238E27FC236}">
                      <a16:creationId xmlns:a16="http://schemas.microsoft.com/office/drawing/2014/main" id="{BBEADE20-5638-8F71-5938-C60C5F06C843}"/>
                    </a:ext>
                  </a:extLst>
                </p:cNvPr>
                <p:cNvCxnSpPr>
                  <a:cxnSpLocks/>
                </p:cNvCxnSpPr>
                <p:nvPr/>
              </p:nvCxnSpPr>
              <p:spPr>
                <a:xfrm>
                  <a:off x="6166719" y="1875092"/>
                  <a:ext cx="0" cy="457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5" name="Graphic 34">
                  <a:extLst>
                    <a:ext uri="{FF2B5EF4-FFF2-40B4-BE49-F238E27FC236}">
                      <a16:creationId xmlns:a16="http://schemas.microsoft.com/office/drawing/2014/main" id="{A447C99F-FCF2-EB3C-5085-76FA0CF47B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279" y="1685219"/>
                  <a:ext cx="182880" cy="182880"/>
                </a:xfrm>
                <a:prstGeom prst="rect">
                  <a:avLst/>
                </a:prstGeom>
              </p:spPr>
            </p:pic>
            <p:sp>
              <p:nvSpPr>
                <p:cNvPr id="36" name="Rectangle 35">
                  <a:extLst>
                    <a:ext uri="{FF2B5EF4-FFF2-40B4-BE49-F238E27FC236}">
                      <a16:creationId xmlns:a16="http://schemas.microsoft.com/office/drawing/2014/main" id="{BDAF8C6D-8B76-F441-FC31-F8EC96F0CE38}"/>
                    </a:ext>
                  </a:extLst>
                </p:cNvPr>
                <p:cNvSpPr/>
                <p:nvPr/>
              </p:nvSpPr>
              <p:spPr bwMode="auto">
                <a:xfrm>
                  <a:off x="6360873" y="2323466"/>
                  <a:ext cx="868680" cy="302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22C093B5-2F67-4D4A-BF85-0CA02749F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499" y="2350705"/>
                  <a:ext cx="182880" cy="182880"/>
                </a:xfrm>
                <a:prstGeom prst="rect">
                  <a:avLst/>
                </a:prstGeom>
              </p:spPr>
            </p:pic>
            <p:pic>
              <p:nvPicPr>
                <p:cNvPr id="38" name="Graphic 37">
                  <a:extLst>
                    <a:ext uri="{FF2B5EF4-FFF2-40B4-BE49-F238E27FC236}">
                      <a16:creationId xmlns:a16="http://schemas.microsoft.com/office/drawing/2014/main" id="{AE5BE990-3197-00AD-1C67-5014CDE7EF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2820" y="2350705"/>
                  <a:ext cx="182880" cy="182880"/>
                </a:xfrm>
                <a:prstGeom prst="rect">
                  <a:avLst/>
                </a:prstGeom>
              </p:spPr>
            </p:pic>
            <p:pic>
              <p:nvPicPr>
                <p:cNvPr id="39" name="Graphic 38">
                  <a:extLst>
                    <a:ext uri="{FF2B5EF4-FFF2-40B4-BE49-F238E27FC236}">
                      <a16:creationId xmlns:a16="http://schemas.microsoft.com/office/drawing/2014/main" id="{507BA241-DC08-020E-711D-14A06085D7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1141" y="2350705"/>
                  <a:ext cx="182880" cy="182880"/>
                </a:xfrm>
                <a:prstGeom prst="rect">
                  <a:avLst/>
                </a:prstGeom>
              </p:spPr>
            </p:pic>
            <p:pic>
              <p:nvPicPr>
                <p:cNvPr id="40" name="Graphic 39">
                  <a:extLst>
                    <a:ext uri="{FF2B5EF4-FFF2-40B4-BE49-F238E27FC236}">
                      <a16:creationId xmlns:a16="http://schemas.microsoft.com/office/drawing/2014/main" id="{41CDE9C5-EADE-D6A6-9708-962E45ED6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9462" y="2350705"/>
                  <a:ext cx="182880" cy="182880"/>
                </a:xfrm>
                <a:prstGeom prst="rect">
                  <a:avLst/>
                </a:prstGeom>
              </p:spPr>
            </p:pic>
            <p:sp>
              <p:nvSpPr>
                <p:cNvPr id="41" name="Rectangle 40">
                  <a:extLst>
                    <a:ext uri="{FF2B5EF4-FFF2-40B4-BE49-F238E27FC236}">
                      <a16:creationId xmlns:a16="http://schemas.microsoft.com/office/drawing/2014/main" id="{AF805594-8FD4-BE7E-3902-BF9E1014BBD9}"/>
                    </a:ext>
                  </a:extLst>
                </p:cNvPr>
                <p:cNvSpPr/>
                <p:nvPr/>
              </p:nvSpPr>
              <p:spPr bwMode="auto">
                <a:xfrm>
                  <a:off x="4965328" y="2323465"/>
                  <a:ext cx="1143000" cy="3028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2BCB2B08-C904-4950-8EB0-DFA8A0F36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2941" y="2350705"/>
                  <a:ext cx="182880" cy="182880"/>
                </a:xfrm>
                <a:prstGeom prst="rect">
                  <a:avLst/>
                </a:prstGeom>
              </p:spPr>
            </p:pic>
            <p:pic>
              <p:nvPicPr>
                <p:cNvPr id="43" name="Graphic 42">
                  <a:extLst>
                    <a:ext uri="{FF2B5EF4-FFF2-40B4-BE49-F238E27FC236}">
                      <a16:creationId xmlns:a16="http://schemas.microsoft.com/office/drawing/2014/main" id="{298B0541-4C9B-F48E-2856-5CFB776F6B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89658" y="2350705"/>
                  <a:ext cx="182880" cy="182880"/>
                </a:xfrm>
                <a:prstGeom prst="rect">
                  <a:avLst/>
                </a:prstGeom>
              </p:spPr>
            </p:pic>
            <p:pic>
              <p:nvPicPr>
                <p:cNvPr id="44" name="Graphic 43">
                  <a:extLst>
                    <a:ext uri="{FF2B5EF4-FFF2-40B4-BE49-F238E27FC236}">
                      <a16:creationId xmlns:a16="http://schemas.microsoft.com/office/drawing/2014/main" id="{B9C9ABB9-50DA-8C83-064C-E6D44AF2DD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7979" y="2350705"/>
                  <a:ext cx="182880" cy="182880"/>
                </a:xfrm>
                <a:prstGeom prst="rect">
                  <a:avLst/>
                </a:prstGeom>
              </p:spPr>
            </p:pic>
            <p:pic>
              <p:nvPicPr>
                <p:cNvPr id="45" name="Graphic 44">
                  <a:extLst>
                    <a:ext uri="{FF2B5EF4-FFF2-40B4-BE49-F238E27FC236}">
                      <a16:creationId xmlns:a16="http://schemas.microsoft.com/office/drawing/2014/main" id="{E19CF219-D92F-EB09-6CD1-70A401FB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6300" y="2350705"/>
                  <a:ext cx="182880" cy="182880"/>
                </a:xfrm>
                <a:prstGeom prst="rect">
                  <a:avLst/>
                </a:prstGeom>
              </p:spPr>
            </p:pic>
            <p:pic>
              <p:nvPicPr>
                <p:cNvPr id="46" name="Graphic 45">
                  <a:extLst>
                    <a:ext uri="{FF2B5EF4-FFF2-40B4-BE49-F238E27FC236}">
                      <a16:creationId xmlns:a16="http://schemas.microsoft.com/office/drawing/2014/main" id="{61077E04-05D9-EF7B-B9A7-530809FE99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4621" y="2350705"/>
                  <a:ext cx="182880" cy="182880"/>
                </a:xfrm>
                <a:prstGeom prst="rect">
                  <a:avLst/>
                </a:prstGeom>
              </p:spPr>
            </p:pic>
          </p:grpSp>
        </p:grpSp>
      </p:grpSp>
      <p:grpSp>
        <p:nvGrpSpPr>
          <p:cNvPr id="69" name="Group 68">
            <a:extLst>
              <a:ext uri="{FF2B5EF4-FFF2-40B4-BE49-F238E27FC236}">
                <a16:creationId xmlns:a16="http://schemas.microsoft.com/office/drawing/2014/main" id="{74B20594-D6DB-391D-EA7C-BB6B1E1273AA}"/>
              </a:ext>
            </a:extLst>
          </p:cNvPr>
          <p:cNvGrpSpPr/>
          <p:nvPr/>
        </p:nvGrpSpPr>
        <p:grpSpPr>
          <a:xfrm>
            <a:off x="5684520" y="3513994"/>
            <a:ext cx="822960" cy="822960"/>
            <a:chOff x="2709923" y="2172526"/>
            <a:chExt cx="822960" cy="822960"/>
          </a:xfrm>
        </p:grpSpPr>
        <p:sp>
          <p:nvSpPr>
            <p:cNvPr id="70" name="Oval 69">
              <a:extLst>
                <a:ext uri="{FF2B5EF4-FFF2-40B4-BE49-F238E27FC236}">
                  <a16:creationId xmlns:a16="http://schemas.microsoft.com/office/drawing/2014/main" id="{24BE4EE4-C206-4B07-E285-220CA4135BE5}"/>
                </a:ext>
              </a:extLst>
            </p:cNvPr>
            <p:cNvSpPr/>
            <p:nvPr/>
          </p:nvSpPr>
          <p:spPr bwMode="auto">
            <a:xfrm>
              <a:off x="2709923" y="217252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71" name="Group 70">
              <a:extLst>
                <a:ext uri="{FF2B5EF4-FFF2-40B4-BE49-F238E27FC236}">
                  <a16:creationId xmlns:a16="http://schemas.microsoft.com/office/drawing/2014/main" id="{7CDD8469-E106-1AC5-C920-AA7D532084C9}"/>
                </a:ext>
              </a:extLst>
            </p:cNvPr>
            <p:cNvGrpSpPr/>
            <p:nvPr/>
          </p:nvGrpSpPr>
          <p:grpSpPr>
            <a:xfrm>
              <a:off x="2870334" y="2333450"/>
              <a:ext cx="502138" cy="501112"/>
              <a:chOff x="2446020" y="2380380"/>
              <a:chExt cx="767575" cy="766007"/>
            </a:xfrm>
          </p:grpSpPr>
          <p:grpSp>
            <p:nvGrpSpPr>
              <p:cNvPr id="72" name="Group 71">
                <a:extLst>
                  <a:ext uri="{FF2B5EF4-FFF2-40B4-BE49-F238E27FC236}">
                    <a16:creationId xmlns:a16="http://schemas.microsoft.com/office/drawing/2014/main" id="{6B74F6DD-92C7-440C-4300-DACB95F558CD}"/>
                  </a:ext>
                </a:extLst>
              </p:cNvPr>
              <p:cNvGrpSpPr/>
              <p:nvPr/>
            </p:nvGrpSpPr>
            <p:grpSpPr>
              <a:xfrm>
                <a:off x="2446020" y="2380380"/>
                <a:ext cx="767575" cy="766007"/>
                <a:chOff x="2446020" y="2380380"/>
                <a:chExt cx="767575" cy="766007"/>
              </a:xfrm>
            </p:grpSpPr>
            <p:pic>
              <p:nvPicPr>
                <p:cNvPr id="74" name="Graphic 73">
                  <a:extLst>
                    <a:ext uri="{FF2B5EF4-FFF2-40B4-BE49-F238E27FC236}">
                      <a16:creationId xmlns:a16="http://schemas.microsoft.com/office/drawing/2014/main" id="{16F8BB7E-CEF9-0349-A9E7-839ECB600C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380380"/>
                  <a:ext cx="280232" cy="280232"/>
                </a:xfrm>
                <a:prstGeom prst="rect">
                  <a:avLst/>
                </a:prstGeom>
              </p:spPr>
            </p:pic>
            <p:pic>
              <p:nvPicPr>
                <p:cNvPr id="75" name="Graphic 74">
                  <a:extLst>
                    <a:ext uri="{FF2B5EF4-FFF2-40B4-BE49-F238E27FC236}">
                      <a16:creationId xmlns:a16="http://schemas.microsoft.com/office/drawing/2014/main" id="{8363C99C-4564-88E1-5963-B8987DD613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3363" y="2380380"/>
                  <a:ext cx="280232" cy="280232"/>
                </a:xfrm>
                <a:prstGeom prst="rect">
                  <a:avLst/>
                </a:prstGeom>
              </p:spPr>
            </p:pic>
            <p:pic>
              <p:nvPicPr>
                <p:cNvPr id="76" name="Graphic 75">
                  <a:extLst>
                    <a:ext uri="{FF2B5EF4-FFF2-40B4-BE49-F238E27FC236}">
                      <a16:creationId xmlns:a16="http://schemas.microsoft.com/office/drawing/2014/main" id="{DE00C274-4035-6547-AA43-F28E26E25D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866155"/>
                  <a:ext cx="280232" cy="280232"/>
                </a:xfrm>
                <a:prstGeom prst="rect">
                  <a:avLst/>
                </a:prstGeom>
              </p:spPr>
            </p:pic>
            <p:pic>
              <p:nvPicPr>
                <p:cNvPr id="77" name="Graphic 76">
                  <a:extLst>
                    <a:ext uri="{FF2B5EF4-FFF2-40B4-BE49-F238E27FC236}">
                      <a16:creationId xmlns:a16="http://schemas.microsoft.com/office/drawing/2014/main" id="{3EB464EB-22B0-A6AC-0C4D-011C41CDCF12}"/>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2933363" y="2866155"/>
                  <a:ext cx="280232" cy="280232"/>
                </a:xfrm>
                <a:prstGeom prst="rect">
                  <a:avLst/>
                </a:prstGeom>
              </p:spPr>
            </p:pic>
          </p:grpSp>
          <p:pic>
            <p:nvPicPr>
              <p:cNvPr id="73" name="Graphic 72">
                <a:extLst>
                  <a:ext uri="{FF2B5EF4-FFF2-40B4-BE49-F238E27FC236}">
                    <a16:creationId xmlns:a16="http://schemas.microsoft.com/office/drawing/2014/main" id="{B16C5EF0-138B-1EF2-A4D6-EDC4EC559E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9691" y="2623267"/>
                <a:ext cx="280232" cy="280232"/>
              </a:xfrm>
              <a:prstGeom prst="rect">
                <a:avLst/>
              </a:prstGeom>
            </p:spPr>
          </p:pic>
        </p:grpSp>
      </p:grpSp>
      <p:pic>
        <p:nvPicPr>
          <p:cNvPr id="78" name="Picture 77">
            <a:extLst>
              <a:ext uri="{FF2B5EF4-FFF2-40B4-BE49-F238E27FC236}">
                <a16:creationId xmlns:a16="http://schemas.microsoft.com/office/drawing/2014/main" id="{E65E8275-055B-26F1-9DE8-89E72366E8D5}"/>
              </a:ext>
            </a:extLst>
          </p:cNvPr>
          <p:cNvPicPr>
            <a:picLocks noChangeAspect="1"/>
          </p:cNvPicPr>
          <p:nvPr/>
        </p:nvPicPr>
        <p:blipFill>
          <a:blip r:embed="rId16"/>
          <a:stretch>
            <a:fillRect/>
          </a:stretch>
        </p:blipFill>
        <p:spPr>
          <a:xfrm>
            <a:off x="7868601" y="3244025"/>
            <a:ext cx="3738182" cy="1336694"/>
          </a:xfrm>
          <a:prstGeom prst="roundRect">
            <a:avLst>
              <a:gd name="adj" fmla="val 3834"/>
            </a:avLst>
          </a:prstGeom>
          <a:ln w="57150">
            <a:solidFill>
              <a:schemeClr val="bg1">
                <a:lumMod val="85000"/>
              </a:schemeClr>
            </a:solidFill>
          </a:ln>
          <a:effectLst/>
        </p:spPr>
      </p:pic>
      <p:grpSp>
        <p:nvGrpSpPr>
          <p:cNvPr id="79" name="Group 78">
            <a:extLst>
              <a:ext uri="{FF2B5EF4-FFF2-40B4-BE49-F238E27FC236}">
                <a16:creationId xmlns:a16="http://schemas.microsoft.com/office/drawing/2014/main" id="{A87EA4BF-2143-9F26-1ACE-5DF472FB92C1}"/>
              </a:ext>
            </a:extLst>
          </p:cNvPr>
          <p:cNvGrpSpPr/>
          <p:nvPr/>
        </p:nvGrpSpPr>
        <p:grpSpPr>
          <a:xfrm>
            <a:off x="6278880" y="4193093"/>
            <a:ext cx="457200" cy="457200"/>
            <a:chOff x="5270498" y="3640484"/>
            <a:chExt cx="457200" cy="457200"/>
          </a:xfrm>
        </p:grpSpPr>
        <p:sp>
          <p:nvSpPr>
            <p:cNvPr id="80" name="Rectangle: Rounded Corners 79">
              <a:extLst>
                <a:ext uri="{FF2B5EF4-FFF2-40B4-BE49-F238E27FC236}">
                  <a16:creationId xmlns:a16="http://schemas.microsoft.com/office/drawing/2014/main" id="{604696D3-ED58-DC75-93C1-5E27F1CEC375}"/>
                </a:ext>
              </a:extLst>
            </p:cNvPr>
            <p:cNvSpPr/>
            <p:nvPr/>
          </p:nvSpPr>
          <p:spPr bwMode="auto">
            <a:xfrm>
              <a:off x="5270498" y="3640484"/>
              <a:ext cx="457200" cy="457200"/>
            </a:xfrm>
            <a:prstGeom prst="roundRect">
              <a:avLst>
                <a:gd name="adj" fmla="val 50000"/>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81" name="Graphic 80">
              <a:extLst>
                <a:ext uri="{FF2B5EF4-FFF2-40B4-BE49-F238E27FC236}">
                  <a16:creationId xmlns:a16="http://schemas.microsoft.com/office/drawing/2014/main" id="{3DBE7F25-14C4-46C1-65A6-551B12BF06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59323" y="3729309"/>
              <a:ext cx="279550" cy="279550"/>
            </a:xfrm>
            <a:prstGeom prst="rect">
              <a:avLst/>
            </a:prstGeom>
          </p:spPr>
        </p:pic>
      </p:grpSp>
      <p:sp>
        <p:nvSpPr>
          <p:cNvPr id="82" name="TextBox 81">
            <a:extLst>
              <a:ext uri="{FF2B5EF4-FFF2-40B4-BE49-F238E27FC236}">
                <a16:creationId xmlns:a16="http://schemas.microsoft.com/office/drawing/2014/main" id="{5E57EB1A-85E1-7F04-8D0F-513F6C2D67F0}"/>
              </a:ext>
            </a:extLst>
          </p:cNvPr>
          <p:cNvSpPr txBox="1"/>
          <p:nvPr/>
        </p:nvSpPr>
        <p:spPr>
          <a:xfrm>
            <a:off x="2741363" y="5834623"/>
            <a:ext cx="307118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Inactive user recommendation considers activity based on last sign in date</a:t>
            </a:r>
          </a:p>
        </p:txBody>
      </p:sp>
      <p:cxnSp>
        <p:nvCxnSpPr>
          <p:cNvPr id="83" name="Straight Connector 82">
            <a:extLst>
              <a:ext uri="{FF2B5EF4-FFF2-40B4-BE49-F238E27FC236}">
                <a16:creationId xmlns:a16="http://schemas.microsoft.com/office/drawing/2014/main" id="{ED499DEB-7604-2FA3-7663-83EF9A6D7595}"/>
              </a:ext>
            </a:extLst>
          </p:cNvPr>
          <p:cNvCxnSpPr>
            <a:cxnSpLocks/>
          </p:cNvCxnSpPr>
          <p:nvPr/>
        </p:nvCxnSpPr>
        <p:spPr>
          <a:xfrm>
            <a:off x="4274574" y="392790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4" name="Group 83">
            <a:extLst>
              <a:ext uri="{FF2B5EF4-FFF2-40B4-BE49-F238E27FC236}">
                <a16:creationId xmlns:a16="http://schemas.microsoft.com/office/drawing/2014/main" id="{AEF7BBAB-01C5-1A3F-4058-05EB1FCF3927}"/>
              </a:ext>
            </a:extLst>
          </p:cNvPr>
          <p:cNvGrpSpPr/>
          <p:nvPr/>
        </p:nvGrpSpPr>
        <p:grpSpPr>
          <a:xfrm>
            <a:off x="3266431" y="4650056"/>
            <a:ext cx="2016286" cy="914400"/>
            <a:chOff x="5345539" y="4387646"/>
            <a:chExt cx="2016286" cy="914400"/>
          </a:xfrm>
        </p:grpSpPr>
        <p:sp>
          <p:nvSpPr>
            <p:cNvPr id="85" name="Rectangle: Rounded Corners 84">
              <a:extLst>
                <a:ext uri="{FF2B5EF4-FFF2-40B4-BE49-F238E27FC236}">
                  <a16:creationId xmlns:a16="http://schemas.microsoft.com/office/drawing/2014/main" id="{3F1E4133-C80B-FFC1-E6FC-E7F5D6E70E31}"/>
                </a:ext>
              </a:extLst>
            </p:cNvPr>
            <p:cNvSpPr/>
            <p:nvPr/>
          </p:nvSpPr>
          <p:spPr bwMode="auto">
            <a:xfrm>
              <a:off x="5345539" y="4387646"/>
              <a:ext cx="2016286" cy="9144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DA0FEBB2-0E9D-B5B2-B0A1-D8B3BF68B6D7}"/>
                </a:ext>
              </a:extLst>
            </p:cNvPr>
            <p:cNvGrpSpPr/>
            <p:nvPr/>
          </p:nvGrpSpPr>
          <p:grpSpPr>
            <a:xfrm>
              <a:off x="5578249" y="4535169"/>
              <a:ext cx="1645920" cy="620557"/>
              <a:chOff x="5448709" y="4535169"/>
              <a:chExt cx="1645920" cy="620557"/>
            </a:xfrm>
          </p:grpSpPr>
          <p:grpSp>
            <p:nvGrpSpPr>
              <p:cNvPr id="87" name="Group 86">
                <a:extLst>
                  <a:ext uri="{FF2B5EF4-FFF2-40B4-BE49-F238E27FC236}">
                    <a16:creationId xmlns:a16="http://schemas.microsoft.com/office/drawing/2014/main" id="{7ECCADCD-260D-2FB0-9A6B-4994A488941D}"/>
                  </a:ext>
                </a:extLst>
              </p:cNvPr>
              <p:cNvGrpSpPr/>
              <p:nvPr/>
            </p:nvGrpSpPr>
            <p:grpSpPr>
              <a:xfrm>
                <a:off x="5463780" y="4797683"/>
                <a:ext cx="1585129" cy="358043"/>
                <a:chOff x="5463780" y="4617441"/>
                <a:chExt cx="1585129" cy="358043"/>
              </a:xfrm>
            </p:grpSpPr>
            <p:sp>
              <p:nvSpPr>
                <p:cNvPr id="91" name="TextBox 90">
                  <a:extLst>
                    <a:ext uri="{FF2B5EF4-FFF2-40B4-BE49-F238E27FC236}">
                      <a16:creationId xmlns:a16="http://schemas.microsoft.com/office/drawing/2014/main" id="{0F9B02BD-5456-3B84-0355-80F42E9FB0CD}"/>
                    </a:ext>
                  </a:extLst>
                </p:cNvPr>
                <p:cNvSpPr txBox="1"/>
                <p:nvPr/>
              </p:nvSpPr>
              <p:spPr>
                <a:xfrm>
                  <a:off x="5463780" y="461744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Sam </a:t>
                  </a:r>
                  <a:r>
                    <a:rPr kumimoji="0" lang="en-US" sz="1050" b="0" i="0" u="none" strike="noStrike" kern="0" cap="none" spc="0" normalizeH="0" baseline="0" noProof="0" err="1">
                      <a:ln>
                        <a:noFill/>
                      </a:ln>
                      <a:solidFill>
                        <a:srgbClr val="353535"/>
                      </a:solidFill>
                      <a:effectLst/>
                      <a:uLnTx/>
                      <a:uFillTx/>
                      <a:latin typeface="Segoe UI"/>
                      <a:ea typeface="+mn-ea"/>
                      <a:cs typeface="Segoe UI"/>
                    </a:rPr>
                    <a:t>Centrell</a:t>
                  </a:r>
                  <a:endParaRPr kumimoji="0" lang="en-US" sz="1050" b="0" i="0" u="none" strike="noStrike" kern="0" cap="none" spc="0" normalizeH="0" baseline="0" noProof="0">
                    <a:ln>
                      <a:noFill/>
                    </a:ln>
                    <a:solidFill>
                      <a:srgbClr val="353535"/>
                    </a:solidFill>
                    <a:effectLst/>
                    <a:uLnTx/>
                    <a:uFillTx/>
                    <a:latin typeface="Segoe UI"/>
                    <a:ea typeface="+mn-ea"/>
                    <a:cs typeface="Segoe UI"/>
                  </a:endParaRPr>
                </a:p>
              </p:txBody>
            </p:sp>
            <p:sp>
              <p:nvSpPr>
                <p:cNvPr id="92" name="TextBox 91">
                  <a:extLst>
                    <a:ext uri="{FF2B5EF4-FFF2-40B4-BE49-F238E27FC236}">
                      <a16:creationId xmlns:a16="http://schemas.microsoft.com/office/drawing/2014/main" id="{0B80056A-19E8-53DD-8B47-6F8857719586}"/>
                    </a:ext>
                  </a:extLst>
                </p:cNvPr>
                <p:cNvSpPr txBox="1"/>
                <p:nvPr/>
              </p:nvSpPr>
              <p:spPr>
                <a:xfrm>
                  <a:off x="5463780" y="481390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Jessie Irwin</a:t>
                  </a:r>
                </a:p>
              </p:txBody>
            </p:sp>
            <p:sp>
              <p:nvSpPr>
                <p:cNvPr id="93" name="TextBox 92">
                  <a:extLst>
                    <a:ext uri="{FF2B5EF4-FFF2-40B4-BE49-F238E27FC236}">
                      <a16:creationId xmlns:a16="http://schemas.microsoft.com/office/drawing/2014/main" id="{89366C1C-7570-16B5-373A-9BFE49D6C78B}"/>
                    </a:ext>
                  </a:extLst>
                </p:cNvPr>
                <p:cNvSpPr txBox="1"/>
                <p:nvPr/>
              </p:nvSpPr>
              <p:spPr>
                <a:xfrm>
                  <a:off x="6467379" y="461744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18 days</a:t>
                  </a:r>
                </a:p>
              </p:txBody>
            </p:sp>
            <p:sp>
              <p:nvSpPr>
                <p:cNvPr id="94" name="TextBox 93">
                  <a:extLst>
                    <a:ext uri="{FF2B5EF4-FFF2-40B4-BE49-F238E27FC236}">
                      <a16:creationId xmlns:a16="http://schemas.microsoft.com/office/drawing/2014/main" id="{82566939-F83A-C3D7-9F07-5E382BFDB045}"/>
                    </a:ext>
                  </a:extLst>
                </p:cNvPr>
                <p:cNvSpPr txBox="1"/>
                <p:nvPr/>
              </p:nvSpPr>
              <p:spPr>
                <a:xfrm>
                  <a:off x="6467379" y="481390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125 days</a:t>
                  </a:r>
                </a:p>
              </p:txBody>
            </p:sp>
          </p:grpSp>
          <p:sp>
            <p:nvSpPr>
              <p:cNvPr id="88" name="TextBox 87">
                <a:extLst>
                  <a:ext uri="{FF2B5EF4-FFF2-40B4-BE49-F238E27FC236}">
                    <a16:creationId xmlns:a16="http://schemas.microsoft.com/office/drawing/2014/main" id="{9DE10B3B-9A26-CE4E-E989-A278E72C0B38}"/>
                  </a:ext>
                </a:extLst>
              </p:cNvPr>
              <p:cNvSpPr txBox="1"/>
              <p:nvPr/>
            </p:nvSpPr>
            <p:spPr>
              <a:xfrm>
                <a:off x="5448709" y="4535169"/>
                <a:ext cx="164592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200" b="0" i="0" u="none" strike="noStrike" kern="0" cap="none" spc="-30" normalizeH="0" baseline="0" noProof="0">
                    <a:ln>
                      <a:noFill/>
                    </a:ln>
                    <a:solidFill>
                      <a:srgbClr val="353535"/>
                    </a:solidFill>
                    <a:effectLst/>
                    <a:uLnTx/>
                    <a:uFillTx/>
                    <a:latin typeface="Segoe UI Semibold"/>
                    <a:ea typeface="+mn-ea"/>
                    <a:cs typeface="Segoe UI"/>
                  </a:rPr>
                  <a:t>Last sign in activity</a:t>
                </a:r>
              </a:p>
            </p:txBody>
          </p:sp>
          <p:cxnSp>
            <p:nvCxnSpPr>
              <p:cNvPr id="89" name="Straight Connector 88">
                <a:extLst>
                  <a:ext uri="{FF2B5EF4-FFF2-40B4-BE49-F238E27FC236}">
                    <a16:creationId xmlns:a16="http://schemas.microsoft.com/office/drawing/2014/main" id="{9EFF3518-A882-1AF2-8DC1-97CBC9AD5A68}"/>
                  </a:ext>
                </a:extLst>
              </p:cNvPr>
              <p:cNvCxnSpPr/>
              <p:nvPr/>
            </p:nvCxnSpPr>
            <p:spPr>
              <a:xfrm>
                <a:off x="5448709" y="4748543"/>
                <a:ext cx="16002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1B1941-24D1-060E-90BF-189A96B87DC7}"/>
                  </a:ext>
                </a:extLst>
              </p:cNvPr>
              <p:cNvCxnSpPr/>
              <p:nvPr/>
            </p:nvCxnSpPr>
            <p:spPr>
              <a:xfrm>
                <a:off x="5452519" y="4979048"/>
                <a:ext cx="1600200" cy="0"/>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59BAE8C1-96A5-FA5B-CC9F-BEF08A33FC8E}"/>
              </a:ext>
            </a:extLst>
          </p:cNvPr>
          <p:cNvGrpSpPr/>
          <p:nvPr/>
        </p:nvGrpSpPr>
        <p:grpSpPr>
          <a:xfrm>
            <a:off x="3863094" y="3516429"/>
            <a:ext cx="822960" cy="822960"/>
            <a:chOff x="4230117" y="3516429"/>
            <a:chExt cx="822960" cy="822960"/>
          </a:xfrm>
        </p:grpSpPr>
        <p:sp>
          <p:nvSpPr>
            <p:cNvPr id="96" name="Oval 95">
              <a:extLst>
                <a:ext uri="{FF2B5EF4-FFF2-40B4-BE49-F238E27FC236}">
                  <a16:creationId xmlns:a16="http://schemas.microsoft.com/office/drawing/2014/main" id="{0A636797-C01B-4759-B609-0E64CF966326}"/>
                </a:ext>
              </a:extLst>
            </p:cNvPr>
            <p:cNvSpPr/>
            <p:nvPr/>
          </p:nvSpPr>
          <p:spPr bwMode="auto">
            <a:xfrm>
              <a:off x="4230117" y="351642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97" name="Group 96">
              <a:extLst>
                <a:ext uri="{FF2B5EF4-FFF2-40B4-BE49-F238E27FC236}">
                  <a16:creationId xmlns:a16="http://schemas.microsoft.com/office/drawing/2014/main" id="{169A2D06-83A3-C128-105A-D4312CE6D9A6}"/>
                </a:ext>
              </a:extLst>
            </p:cNvPr>
            <p:cNvGrpSpPr/>
            <p:nvPr/>
          </p:nvGrpSpPr>
          <p:grpSpPr>
            <a:xfrm>
              <a:off x="4454286" y="3740598"/>
              <a:ext cx="374622" cy="374622"/>
              <a:chOff x="3559394" y="5104574"/>
              <a:chExt cx="374622" cy="374622"/>
            </a:xfrm>
          </p:grpSpPr>
          <p:sp>
            <p:nvSpPr>
              <p:cNvPr id="98" name="Graphic 1039">
                <a:extLst>
                  <a:ext uri="{FF2B5EF4-FFF2-40B4-BE49-F238E27FC236}">
                    <a16:creationId xmlns:a16="http://schemas.microsoft.com/office/drawing/2014/main" id="{16EFF561-2CC4-A331-CE43-667677C6756F}"/>
                  </a:ext>
                </a:extLst>
              </p:cNvPr>
              <p:cNvSpPr/>
              <p:nvPr/>
            </p:nvSpPr>
            <p:spPr>
              <a:xfrm>
                <a:off x="3559394" y="5104574"/>
                <a:ext cx="374622" cy="374622"/>
              </a:xfrm>
              <a:custGeom>
                <a:avLst/>
                <a:gdLst>
                  <a:gd name="connsiteX0" fmla="*/ 83811 w 464184"/>
                  <a:gd name="connsiteY0" fmla="*/ 0 h 464184"/>
                  <a:gd name="connsiteX1" fmla="*/ 0 w 464184"/>
                  <a:gd name="connsiteY1" fmla="*/ 83811 h 464184"/>
                  <a:gd name="connsiteX2" fmla="*/ 0 w 464184"/>
                  <a:gd name="connsiteY2" fmla="*/ 380373 h 464184"/>
                  <a:gd name="connsiteX3" fmla="*/ 83811 w 464184"/>
                  <a:gd name="connsiteY3" fmla="*/ 464184 h 464184"/>
                  <a:gd name="connsiteX4" fmla="*/ 380373 w 464184"/>
                  <a:gd name="connsiteY4" fmla="*/ 464184 h 464184"/>
                  <a:gd name="connsiteX5" fmla="*/ 464184 w 464184"/>
                  <a:gd name="connsiteY5" fmla="*/ 380373 h 464184"/>
                  <a:gd name="connsiteX6" fmla="*/ 464184 w 464184"/>
                  <a:gd name="connsiteY6" fmla="*/ 83811 h 464184"/>
                  <a:gd name="connsiteX7" fmla="*/ 380373 w 464184"/>
                  <a:gd name="connsiteY7" fmla="*/ 0 h 464184"/>
                  <a:gd name="connsiteX8" fmla="*/ 83811 w 464184"/>
                  <a:gd name="connsiteY8" fmla="*/ 0 h 464184"/>
                  <a:gd name="connsiteX9" fmla="*/ 38682 w 464184"/>
                  <a:gd name="connsiteY9" fmla="*/ 141834 h 464184"/>
                  <a:gd name="connsiteX10" fmla="*/ 425502 w 464184"/>
                  <a:gd name="connsiteY10" fmla="*/ 141834 h 464184"/>
                  <a:gd name="connsiteX11" fmla="*/ 425502 w 464184"/>
                  <a:gd name="connsiteY11" fmla="*/ 380373 h 464184"/>
                  <a:gd name="connsiteX12" fmla="*/ 380373 w 464184"/>
                  <a:gd name="connsiteY12" fmla="*/ 425502 h 464184"/>
                  <a:gd name="connsiteX13" fmla="*/ 83811 w 464184"/>
                  <a:gd name="connsiteY13" fmla="*/ 425502 h 464184"/>
                  <a:gd name="connsiteX14" fmla="*/ 38682 w 464184"/>
                  <a:gd name="connsiteY14" fmla="*/ 380373 h 464184"/>
                  <a:gd name="connsiteX15" fmla="*/ 38682 w 464184"/>
                  <a:gd name="connsiteY15" fmla="*/ 141834 h 464184"/>
                  <a:gd name="connsiteX16" fmla="*/ 341691 w 464184"/>
                  <a:gd name="connsiteY16" fmla="*/ 296562 h 464184"/>
                  <a:gd name="connsiteX17" fmla="*/ 309456 w 464184"/>
                  <a:gd name="connsiteY17" fmla="*/ 328797 h 464184"/>
                  <a:gd name="connsiteX18" fmla="*/ 341691 w 464184"/>
                  <a:gd name="connsiteY18" fmla="*/ 361032 h 464184"/>
                  <a:gd name="connsiteX19" fmla="*/ 373926 w 464184"/>
                  <a:gd name="connsiteY19" fmla="*/ 328797 h 464184"/>
                  <a:gd name="connsiteX20" fmla="*/ 341691 w 464184"/>
                  <a:gd name="connsiteY20" fmla="*/ 296562 h 464184"/>
                  <a:gd name="connsiteX21" fmla="*/ 232092 w 464184"/>
                  <a:gd name="connsiteY21" fmla="*/ 296562 h 464184"/>
                  <a:gd name="connsiteX22" fmla="*/ 199857 w 464184"/>
                  <a:gd name="connsiteY22" fmla="*/ 328797 h 464184"/>
                  <a:gd name="connsiteX23" fmla="*/ 232092 w 464184"/>
                  <a:gd name="connsiteY23" fmla="*/ 361032 h 464184"/>
                  <a:gd name="connsiteX24" fmla="*/ 264327 w 464184"/>
                  <a:gd name="connsiteY24" fmla="*/ 328797 h 464184"/>
                  <a:gd name="connsiteX25" fmla="*/ 232092 w 464184"/>
                  <a:gd name="connsiteY25" fmla="*/ 296562 h 464184"/>
                  <a:gd name="connsiteX26" fmla="*/ 341691 w 464184"/>
                  <a:gd name="connsiteY26" fmla="*/ 193410 h 464184"/>
                  <a:gd name="connsiteX27" fmla="*/ 309456 w 464184"/>
                  <a:gd name="connsiteY27" fmla="*/ 225645 h 464184"/>
                  <a:gd name="connsiteX28" fmla="*/ 341691 w 464184"/>
                  <a:gd name="connsiteY28" fmla="*/ 257880 h 464184"/>
                  <a:gd name="connsiteX29" fmla="*/ 373926 w 464184"/>
                  <a:gd name="connsiteY29" fmla="*/ 225645 h 464184"/>
                  <a:gd name="connsiteX30" fmla="*/ 341691 w 464184"/>
                  <a:gd name="connsiteY30" fmla="*/ 193410 h 464184"/>
                  <a:gd name="connsiteX31" fmla="*/ 232092 w 464184"/>
                  <a:gd name="connsiteY31" fmla="*/ 193410 h 464184"/>
                  <a:gd name="connsiteX32" fmla="*/ 199857 w 464184"/>
                  <a:gd name="connsiteY32" fmla="*/ 225645 h 464184"/>
                  <a:gd name="connsiteX33" fmla="*/ 232092 w 464184"/>
                  <a:gd name="connsiteY33" fmla="*/ 257880 h 464184"/>
                  <a:gd name="connsiteX34" fmla="*/ 264327 w 464184"/>
                  <a:gd name="connsiteY34" fmla="*/ 225645 h 464184"/>
                  <a:gd name="connsiteX35" fmla="*/ 232092 w 464184"/>
                  <a:gd name="connsiteY35" fmla="*/ 193410 h 464184"/>
                  <a:gd name="connsiteX36" fmla="*/ 122493 w 464184"/>
                  <a:gd name="connsiteY36" fmla="*/ 193410 h 464184"/>
                  <a:gd name="connsiteX37" fmla="*/ 90258 w 464184"/>
                  <a:gd name="connsiteY37" fmla="*/ 225645 h 464184"/>
                  <a:gd name="connsiteX38" fmla="*/ 122493 w 464184"/>
                  <a:gd name="connsiteY38" fmla="*/ 257880 h 464184"/>
                  <a:gd name="connsiteX39" fmla="*/ 154728 w 464184"/>
                  <a:gd name="connsiteY39" fmla="*/ 225645 h 464184"/>
                  <a:gd name="connsiteX40" fmla="*/ 122493 w 464184"/>
                  <a:gd name="connsiteY40" fmla="*/ 193410 h 464184"/>
                  <a:gd name="connsiteX41" fmla="*/ 83811 w 464184"/>
                  <a:gd name="connsiteY41" fmla="*/ 38682 h 464184"/>
                  <a:gd name="connsiteX42" fmla="*/ 380373 w 464184"/>
                  <a:gd name="connsiteY42" fmla="*/ 38682 h 464184"/>
                  <a:gd name="connsiteX43" fmla="*/ 425502 w 464184"/>
                  <a:gd name="connsiteY43" fmla="*/ 83811 h 464184"/>
                  <a:gd name="connsiteX44" fmla="*/ 425502 w 464184"/>
                  <a:gd name="connsiteY44" fmla="*/ 103152 h 464184"/>
                  <a:gd name="connsiteX45" fmla="*/ 38682 w 464184"/>
                  <a:gd name="connsiteY45" fmla="*/ 103152 h 464184"/>
                  <a:gd name="connsiteX46" fmla="*/ 38682 w 464184"/>
                  <a:gd name="connsiteY46" fmla="*/ 83811 h 464184"/>
                  <a:gd name="connsiteX47" fmla="*/ 83811 w 464184"/>
                  <a:gd name="connsiteY47" fmla="*/ 38682 h 46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4184" h="464184">
                    <a:moveTo>
                      <a:pt x="83811" y="0"/>
                    </a:moveTo>
                    <a:cubicBezTo>
                      <a:pt x="37523" y="0"/>
                      <a:pt x="0" y="37523"/>
                      <a:pt x="0" y="83811"/>
                    </a:cubicBezTo>
                    <a:lnTo>
                      <a:pt x="0" y="380373"/>
                    </a:lnTo>
                    <a:cubicBezTo>
                      <a:pt x="0" y="426660"/>
                      <a:pt x="37523" y="464184"/>
                      <a:pt x="83811" y="464184"/>
                    </a:cubicBezTo>
                    <a:lnTo>
                      <a:pt x="380373" y="464184"/>
                    </a:lnTo>
                    <a:cubicBezTo>
                      <a:pt x="426660" y="464184"/>
                      <a:pt x="464184" y="426660"/>
                      <a:pt x="464184" y="380373"/>
                    </a:cubicBezTo>
                    <a:lnTo>
                      <a:pt x="464184" y="83811"/>
                    </a:lnTo>
                    <a:cubicBezTo>
                      <a:pt x="464184" y="37523"/>
                      <a:pt x="426660" y="0"/>
                      <a:pt x="380373" y="0"/>
                    </a:cubicBezTo>
                    <a:lnTo>
                      <a:pt x="83811" y="0"/>
                    </a:lnTo>
                    <a:close/>
                    <a:moveTo>
                      <a:pt x="38682" y="141834"/>
                    </a:moveTo>
                    <a:lnTo>
                      <a:pt x="425502" y="141834"/>
                    </a:lnTo>
                    <a:lnTo>
                      <a:pt x="425502" y="380373"/>
                    </a:lnTo>
                    <a:cubicBezTo>
                      <a:pt x="425502" y="405297"/>
                      <a:pt x="405297" y="425502"/>
                      <a:pt x="380373" y="425502"/>
                    </a:cubicBezTo>
                    <a:lnTo>
                      <a:pt x="83811" y="425502"/>
                    </a:lnTo>
                    <a:cubicBezTo>
                      <a:pt x="58887" y="425502"/>
                      <a:pt x="38682" y="405297"/>
                      <a:pt x="38682" y="380373"/>
                    </a:cubicBezTo>
                    <a:lnTo>
                      <a:pt x="38682" y="141834"/>
                    </a:lnTo>
                    <a:close/>
                    <a:moveTo>
                      <a:pt x="341691" y="296562"/>
                    </a:moveTo>
                    <a:cubicBezTo>
                      <a:pt x="323887" y="296562"/>
                      <a:pt x="309456" y="310993"/>
                      <a:pt x="309456" y="328797"/>
                    </a:cubicBezTo>
                    <a:cubicBezTo>
                      <a:pt x="309456" y="346601"/>
                      <a:pt x="323887" y="361032"/>
                      <a:pt x="341691" y="361032"/>
                    </a:cubicBezTo>
                    <a:cubicBezTo>
                      <a:pt x="359495" y="361032"/>
                      <a:pt x="373926" y="346601"/>
                      <a:pt x="373926" y="328797"/>
                    </a:cubicBezTo>
                    <a:cubicBezTo>
                      <a:pt x="373926" y="310993"/>
                      <a:pt x="359495" y="296562"/>
                      <a:pt x="341691" y="296562"/>
                    </a:cubicBezTo>
                    <a:close/>
                    <a:moveTo>
                      <a:pt x="232092" y="296562"/>
                    </a:moveTo>
                    <a:cubicBezTo>
                      <a:pt x="214288" y="296562"/>
                      <a:pt x="199857" y="310993"/>
                      <a:pt x="199857" y="328797"/>
                    </a:cubicBezTo>
                    <a:cubicBezTo>
                      <a:pt x="199857" y="346601"/>
                      <a:pt x="214288" y="361032"/>
                      <a:pt x="232092" y="361032"/>
                    </a:cubicBezTo>
                    <a:cubicBezTo>
                      <a:pt x="249896" y="361032"/>
                      <a:pt x="264327" y="346601"/>
                      <a:pt x="264327" y="328797"/>
                    </a:cubicBezTo>
                    <a:cubicBezTo>
                      <a:pt x="264327" y="310993"/>
                      <a:pt x="249896" y="296562"/>
                      <a:pt x="232092" y="296562"/>
                    </a:cubicBezTo>
                    <a:close/>
                    <a:moveTo>
                      <a:pt x="341691" y="193410"/>
                    </a:moveTo>
                    <a:cubicBezTo>
                      <a:pt x="323887" y="193410"/>
                      <a:pt x="309456" y="207841"/>
                      <a:pt x="309456" y="225645"/>
                    </a:cubicBezTo>
                    <a:cubicBezTo>
                      <a:pt x="309456" y="243449"/>
                      <a:pt x="323887" y="257880"/>
                      <a:pt x="341691" y="257880"/>
                    </a:cubicBezTo>
                    <a:cubicBezTo>
                      <a:pt x="359495" y="257880"/>
                      <a:pt x="373926" y="243449"/>
                      <a:pt x="373926" y="225645"/>
                    </a:cubicBezTo>
                    <a:cubicBezTo>
                      <a:pt x="373926" y="207841"/>
                      <a:pt x="359495" y="193410"/>
                      <a:pt x="341691" y="193410"/>
                    </a:cubicBezTo>
                    <a:close/>
                    <a:moveTo>
                      <a:pt x="232092" y="193410"/>
                    </a:moveTo>
                    <a:cubicBezTo>
                      <a:pt x="214288" y="193410"/>
                      <a:pt x="199857" y="207841"/>
                      <a:pt x="199857" y="225645"/>
                    </a:cubicBezTo>
                    <a:cubicBezTo>
                      <a:pt x="199857" y="243449"/>
                      <a:pt x="214288" y="257880"/>
                      <a:pt x="232092" y="257880"/>
                    </a:cubicBezTo>
                    <a:cubicBezTo>
                      <a:pt x="249896" y="257880"/>
                      <a:pt x="264327" y="243449"/>
                      <a:pt x="264327" y="225645"/>
                    </a:cubicBezTo>
                    <a:cubicBezTo>
                      <a:pt x="264327" y="207841"/>
                      <a:pt x="249896" y="193410"/>
                      <a:pt x="232092" y="193410"/>
                    </a:cubicBezTo>
                    <a:close/>
                    <a:moveTo>
                      <a:pt x="122493" y="193410"/>
                    </a:moveTo>
                    <a:cubicBezTo>
                      <a:pt x="104690" y="193410"/>
                      <a:pt x="90258" y="207841"/>
                      <a:pt x="90258" y="225645"/>
                    </a:cubicBezTo>
                    <a:cubicBezTo>
                      <a:pt x="90258" y="243449"/>
                      <a:pt x="104690" y="257880"/>
                      <a:pt x="122493" y="257880"/>
                    </a:cubicBezTo>
                    <a:cubicBezTo>
                      <a:pt x="140296" y="257880"/>
                      <a:pt x="154728" y="243449"/>
                      <a:pt x="154728" y="225645"/>
                    </a:cubicBezTo>
                    <a:cubicBezTo>
                      <a:pt x="154728" y="207841"/>
                      <a:pt x="140296" y="193410"/>
                      <a:pt x="122493" y="193410"/>
                    </a:cubicBezTo>
                    <a:close/>
                    <a:moveTo>
                      <a:pt x="83811" y="38682"/>
                    </a:moveTo>
                    <a:lnTo>
                      <a:pt x="380373" y="38682"/>
                    </a:lnTo>
                    <a:cubicBezTo>
                      <a:pt x="405297" y="38682"/>
                      <a:pt x="425502" y="58887"/>
                      <a:pt x="425502" y="83811"/>
                    </a:cubicBezTo>
                    <a:lnTo>
                      <a:pt x="425502" y="103152"/>
                    </a:lnTo>
                    <a:lnTo>
                      <a:pt x="38682" y="103152"/>
                    </a:lnTo>
                    <a:lnTo>
                      <a:pt x="38682" y="83811"/>
                    </a:lnTo>
                    <a:cubicBezTo>
                      <a:pt x="38682" y="58887"/>
                      <a:pt x="58887" y="38682"/>
                      <a:pt x="83811" y="38682"/>
                    </a:cubicBezTo>
                    <a:close/>
                  </a:path>
                </a:pathLst>
              </a:custGeom>
              <a:solidFill>
                <a:srgbClr val="21212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236FFF79-8262-9EC1-4D86-4CA18672A763}"/>
                  </a:ext>
                </a:extLst>
              </p:cNvPr>
              <p:cNvSpPr/>
              <p:nvPr/>
            </p:nvSpPr>
            <p:spPr bwMode="auto">
              <a:xfrm>
                <a:off x="3631743" y="5261176"/>
                <a:ext cx="53517" cy="535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0" name="Group 99">
            <a:extLst>
              <a:ext uri="{FF2B5EF4-FFF2-40B4-BE49-F238E27FC236}">
                <a16:creationId xmlns:a16="http://schemas.microsoft.com/office/drawing/2014/main" id="{AE687B7D-1061-32F7-E8CE-8B951AC0AA8D}"/>
              </a:ext>
            </a:extLst>
          </p:cNvPr>
          <p:cNvGrpSpPr/>
          <p:nvPr/>
        </p:nvGrpSpPr>
        <p:grpSpPr>
          <a:xfrm>
            <a:off x="3086210" y="3767889"/>
            <a:ext cx="320040" cy="320040"/>
            <a:chOff x="5951900" y="4858778"/>
            <a:chExt cx="320040" cy="320040"/>
          </a:xfrm>
        </p:grpSpPr>
        <p:sp>
          <p:nvSpPr>
            <p:cNvPr id="101" name="Oval 100">
              <a:extLst>
                <a:ext uri="{FF2B5EF4-FFF2-40B4-BE49-F238E27FC236}">
                  <a16:creationId xmlns:a16="http://schemas.microsoft.com/office/drawing/2014/main" id="{0546D5EE-AE0D-C997-0757-F3FE2F37237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2" name="Freeform: Shape 101">
              <a:extLst>
                <a:ext uri="{FF2B5EF4-FFF2-40B4-BE49-F238E27FC236}">
                  <a16:creationId xmlns:a16="http://schemas.microsoft.com/office/drawing/2014/main" id="{4FAC919E-7506-8BEB-9C14-670E4FB53763}"/>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E774CB95-2667-5893-2F1D-81183FB393B8}"/>
              </a:ext>
            </a:extLst>
          </p:cNvPr>
          <p:cNvGrpSpPr/>
          <p:nvPr/>
        </p:nvGrpSpPr>
        <p:grpSpPr>
          <a:xfrm>
            <a:off x="5009755" y="3767889"/>
            <a:ext cx="320040" cy="320040"/>
            <a:chOff x="5951900" y="4858778"/>
            <a:chExt cx="320040" cy="320040"/>
          </a:xfrm>
        </p:grpSpPr>
        <p:sp>
          <p:nvSpPr>
            <p:cNvPr id="104" name="Oval 103">
              <a:extLst>
                <a:ext uri="{FF2B5EF4-FFF2-40B4-BE49-F238E27FC236}">
                  <a16:creationId xmlns:a16="http://schemas.microsoft.com/office/drawing/2014/main" id="{92534B0C-2F40-A924-63E1-F0EDBE3E7B41}"/>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5" name="Freeform: Shape 104">
              <a:extLst>
                <a:ext uri="{FF2B5EF4-FFF2-40B4-BE49-F238E27FC236}">
                  <a16:creationId xmlns:a16="http://schemas.microsoft.com/office/drawing/2014/main" id="{5F974EF0-119A-CAF1-EF36-1D98AD69972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46563209-2BD4-B38C-9A34-7A923880563D}"/>
              </a:ext>
            </a:extLst>
          </p:cNvPr>
          <p:cNvGrpSpPr/>
          <p:nvPr/>
        </p:nvGrpSpPr>
        <p:grpSpPr>
          <a:xfrm>
            <a:off x="6948913" y="3767889"/>
            <a:ext cx="320040" cy="320040"/>
            <a:chOff x="5951900" y="4858778"/>
            <a:chExt cx="320040" cy="320040"/>
          </a:xfrm>
        </p:grpSpPr>
        <p:sp>
          <p:nvSpPr>
            <p:cNvPr id="107" name="Oval 106">
              <a:extLst>
                <a:ext uri="{FF2B5EF4-FFF2-40B4-BE49-F238E27FC236}">
                  <a16:creationId xmlns:a16="http://schemas.microsoft.com/office/drawing/2014/main" id="{AAE4A8CF-1B8E-CE01-157A-F4D7083F6D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8" name="Freeform: Shape 107">
              <a:extLst>
                <a:ext uri="{FF2B5EF4-FFF2-40B4-BE49-F238E27FC236}">
                  <a16:creationId xmlns:a16="http://schemas.microsoft.com/office/drawing/2014/main" id="{47D86521-5C0B-50F3-719D-035719353D4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1" name="Rectangle 110">
            <a:extLst>
              <a:ext uri="{FF2B5EF4-FFF2-40B4-BE49-F238E27FC236}">
                <a16:creationId xmlns:a16="http://schemas.microsoft.com/office/drawing/2014/main" id="{960A9830-1255-A631-1A38-4B98296F80C1}"/>
              </a:ext>
            </a:extLst>
          </p:cNvPr>
          <p:cNvSpPr/>
          <p:nvPr/>
        </p:nvSpPr>
        <p:spPr>
          <a:xfrm>
            <a:off x="9856601" y="4281918"/>
            <a:ext cx="927222" cy="22702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3830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F74D-99CA-C6BF-8979-2AC1D10D14B8}"/>
              </a:ext>
            </a:extLst>
          </p:cNvPr>
          <p:cNvSpPr>
            <a:spLocks noGrp="1"/>
          </p:cNvSpPr>
          <p:nvPr>
            <p:ph type="title"/>
          </p:nvPr>
        </p:nvSpPr>
        <p:spPr/>
        <p:txBody>
          <a:bodyPr/>
          <a:lstStyle/>
          <a:p>
            <a:r>
              <a:rPr lang="en-US" sz="4400">
                <a:latin typeface="Segoe UI" panose="020B0502040204020203" pitchFamily="34" charset="0"/>
              </a:rPr>
              <a:t>User to Group Affiliation</a:t>
            </a:r>
            <a:br>
              <a:rPr lang="en-US" sz="4400">
                <a:latin typeface="Segoe UI" panose="020B0502040204020203" pitchFamily="34" charset="0"/>
              </a:rPr>
            </a:br>
            <a:endParaRPr lang="en-US"/>
          </a:p>
        </p:txBody>
      </p:sp>
      <p:pic>
        <p:nvPicPr>
          <p:cNvPr id="5" name="Picture 4">
            <a:extLst>
              <a:ext uri="{FF2B5EF4-FFF2-40B4-BE49-F238E27FC236}">
                <a16:creationId xmlns:a16="http://schemas.microsoft.com/office/drawing/2014/main" id="{42AA28FC-54E8-99AA-3C97-B419511A0E39}"/>
              </a:ext>
            </a:extLst>
          </p:cNvPr>
          <p:cNvPicPr>
            <a:picLocks noChangeAspect="1"/>
          </p:cNvPicPr>
          <p:nvPr/>
        </p:nvPicPr>
        <p:blipFill>
          <a:blip r:embed="rId2"/>
          <a:stretch>
            <a:fillRect/>
          </a:stretch>
        </p:blipFill>
        <p:spPr>
          <a:xfrm>
            <a:off x="5386405" y="1172953"/>
            <a:ext cx="3685224" cy="5370371"/>
          </a:xfrm>
          <a:prstGeom prst="rect">
            <a:avLst/>
          </a:prstGeom>
        </p:spPr>
      </p:pic>
      <p:sp>
        <p:nvSpPr>
          <p:cNvPr id="6" name="Rectangle 5">
            <a:extLst>
              <a:ext uri="{FF2B5EF4-FFF2-40B4-BE49-F238E27FC236}">
                <a16:creationId xmlns:a16="http://schemas.microsoft.com/office/drawing/2014/main" id="{8D1AE91D-B6C1-4E36-CDCB-553670C377DA}"/>
              </a:ext>
            </a:extLst>
          </p:cNvPr>
          <p:cNvSpPr/>
          <p:nvPr/>
        </p:nvSpPr>
        <p:spPr>
          <a:xfrm>
            <a:off x="5442256" y="3535668"/>
            <a:ext cx="1961230" cy="19549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F01B53-F541-2416-B848-3FABFD51137C}"/>
              </a:ext>
            </a:extLst>
          </p:cNvPr>
          <p:cNvSpPr txBox="1"/>
          <p:nvPr/>
        </p:nvSpPr>
        <p:spPr>
          <a:xfrm>
            <a:off x="390985" y="1513490"/>
            <a:ext cx="4572000" cy="4062651"/>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161616"/>
                </a:solidFill>
                <a:latin typeface="Segoe UI" panose="020B0502040204020203" pitchFamily="34" charset="0"/>
              </a:rPr>
              <a:t>D</a:t>
            </a:r>
            <a:r>
              <a:rPr lang="en-US" b="0" i="0">
                <a:solidFill>
                  <a:srgbClr val="161616"/>
                </a:solidFill>
                <a:effectLst/>
                <a:latin typeface="Segoe UI" panose="020B0502040204020203" pitchFamily="34" charset="0"/>
              </a:rPr>
              <a:t>etects user affiliation with other users within the group, based on organization's reporting-structure similarity.</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r>
              <a:rPr lang="en-US" b="0" i="0">
                <a:solidFill>
                  <a:srgbClr val="161616"/>
                </a:solidFill>
                <a:effectLst/>
                <a:latin typeface="Segoe UI" panose="020B0502040204020203" pitchFamily="34" charset="0"/>
              </a:rPr>
              <a:t>Users who are distant from all the other group members based on their organization's chart, are considered to have "low affiliation" within the group.</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sz="1400" i="1">
                <a:solidFill>
                  <a:srgbClr val="161616"/>
                </a:solidFill>
                <a:latin typeface="Segoe UI" panose="020B0502040204020203" pitchFamily="34" charset="0"/>
              </a:rPr>
              <a:t>** Only </a:t>
            </a:r>
            <a:r>
              <a:rPr lang="en-US" sz="1400" b="0" i="1">
                <a:solidFill>
                  <a:srgbClr val="161616"/>
                </a:solidFill>
                <a:effectLst/>
                <a:latin typeface="Segoe UI" panose="020B0502040204020203" pitchFamily="34" charset="0"/>
              </a:rPr>
              <a:t>available for users in your directory.</a:t>
            </a:r>
          </a:p>
          <a:p>
            <a:r>
              <a:rPr lang="en-US" sz="1400" i="1">
                <a:solidFill>
                  <a:srgbClr val="161616"/>
                </a:solidFill>
                <a:latin typeface="Segoe UI" panose="020B0502040204020203" pitchFamily="34" charset="0"/>
              </a:rPr>
              <a:t>**</a:t>
            </a:r>
            <a:r>
              <a:rPr lang="en-US" sz="1400" b="0" i="1">
                <a:solidFill>
                  <a:srgbClr val="161616"/>
                </a:solidFill>
                <a:effectLst/>
                <a:latin typeface="Segoe UI" panose="020B0502040204020203" pitchFamily="34" charset="0"/>
              </a:rPr>
              <a:t> A user should have a manager attribute</a:t>
            </a:r>
          </a:p>
          <a:p>
            <a:r>
              <a:rPr lang="en-US" sz="1400" b="0" i="1">
                <a:solidFill>
                  <a:srgbClr val="161616"/>
                </a:solidFill>
                <a:effectLst/>
                <a:latin typeface="Segoe UI" panose="020B0502040204020203" pitchFamily="34" charset="0"/>
              </a:rPr>
              <a:t>**Groups with more than 600 users are not supported.</a:t>
            </a:r>
            <a:endParaRPr lang="en-US" sz="1400" i="1">
              <a:solidFill>
                <a:srgbClr val="161616"/>
              </a:solidFill>
              <a:latin typeface="Segoe UI" panose="020B0502040204020203" pitchFamily="34" charset="0"/>
            </a:endParaRPr>
          </a:p>
          <a:p>
            <a:endParaRPr lang="en-US"/>
          </a:p>
        </p:txBody>
      </p:sp>
      <p:sp>
        <p:nvSpPr>
          <p:cNvPr id="3" name="TextBox 2">
            <a:extLst>
              <a:ext uri="{FF2B5EF4-FFF2-40B4-BE49-F238E27FC236}">
                <a16:creationId xmlns:a16="http://schemas.microsoft.com/office/drawing/2014/main" id="{2708F911-C3DF-4A46-503A-83BFC0F6B7C2}"/>
              </a:ext>
            </a:extLst>
          </p:cNvPr>
          <p:cNvSpPr txBox="1"/>
          <p:nvPr/>
        </p:nvSpPr>
        <p:spPr>
          <a:xfrm>
            <a:off x="390985" y="6166131"/>
            <a:ext cx="2505964" cy="369332"/>
          </a:xfrm>
          <a:prstGeom prst="rect">
            <a:avLst/>
          </a:prstGeom>
          <a:noFill/>
        </p:spPr>
        <p:txBody>
          <a:bodyPr wrap="square" rtlCol="0">
            <a:spAutoFit/>
          </a:bodyPr>
          <a:lstStyle/>
          <a:p>
            <a:r>
              <a:rPr lang="en-US">
                <a:hlinkClick r:id="rId3"/>
              </a:rPr>
              <a:t>Demo</a:t>
            </a:r>
            <a:endParaRPr lang="en-US"/>
          </a:p>
        </p:txBody>
      </p:sp>
    </p:spTree>
    <p:extLst>
      <p:ext uri="{BB962C8B-B14F-4D97-AF65-F5344CB8AC3E}">
        <p14:creationId xmlns:p14="http://schemas.microsoft.com/office/powerpoint/2010/main" val="3662860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PIM for Groups</a:t>
            </a:r>
            <a:br>
              <a:rPr lang="en-US"/>
            </a:br>
            <a:r>
              <a:rPr lang="en-US" sz="2400"/>
              <a:t>Public preview</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031325"/>
          </a:xfrm>
          <a:prstGeom prst="rect">
            <a:avLst/>
          </a:prstGeom>
          <a:noFill/>
        </p:spPr>
        <p:txBody>
          <a:bodyPr wrap="square">
            <a:spAutoFit/>
          </a:bodyPr>
          <a:lstStyle/>
          <a:p>
            <a:pPr algn="l"/>
            <a:r>
              <a:rPr lang="en-US" b="1">
                <a:solidFill>
                  <a:srgbClr val="161616"/>
                </a:solidFill>
                <a:latin typeface="Segoe UI" panose="020B0502040204020203" pitchFamily="34" charset="0"/>
              </a:rPr>
              <a:t>Review access for PIM for Groups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Includes active members of the grou</a:t>
            </a:r>
            <a:r>
              <a:rPr lang="en-US">
                <a:solidFill>
                  <a:srgbClr val="333333"/>
                </a:solidFill>
                <a:latin typeface="SegoeUI"/>
              </a:rPr>
              <a:t>p and eligible members</a:t>
            </a:r>
          </a:p>
          <a:p>
            <a:pPr marL="285750" indent="-285750" algn="l">
              <a:buFont typeface="Arial" panose="020B0604020202020204" pitchFamily="34" charset="0"/>
              <a:buChar char="•"/>
            </a:pPr>
            <a:r>
              <a:rPr lang="en-US">
                <a:solidFill>
                  <a:srgbClr val="333333"/>
                </a:solidFill>
                <a:latin typeface="SegoeUI"/>
              </a:rPr>
              <a:t>Only active owners can be assigned as reviewers</a:t>
            </a:r>
          </a:p>
          <a:p>
            <a:pPr marL="285750" indent="-285750" algn="l">
              <a:buFont typeface="Arial" panose="020B0604020202020204" pitchFamily="34" charset="0"/>
              <a:buChar char="•"/>
            </a:pPr>
            <a:r>
              <a:rPr lang="en-US">
                <a:solidFill>
                  <a:srgbClr val="333333"/>
                </a:solidFill>
                <a:latin typeface="SegoeUI"/>
              </a:rPr>
              <a:t>Inactivity of users up to 2 years</a:t>
            </a:r>
            <a:endParaRPr lang="en-US">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AB11BECD-DF48-9C6F-47CA-254EFB04E6B1}"/>
              </a:ext>
            </a:extLst>
          </p:cNvPr>
          <p:cNvPicPr>
            <a:picLocks noChangeAspect="1"/>
          </p:cNvPicPr>
          <p:nvPr/>
        </p:nvPicPr>
        <p:blipFill>
          <a:blip r:embed="rId3"/>
          <a:stretch>
            <a:fillRect/>
          </a:stretch>
        </p:blipFill>
        <p:spPr>
          <a:xfrm>
            <a:off x="5562224" y="1529255"/>
            <a:ext cx="6183404" cy="40820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97987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a:t>Access Review history report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A05EB273-B2B1-5729-8C86-82E824CD96D8}"/>
              </a:ext>
            </a:extLst>
          </p:cNvPr>
          <p:cNvSpPr txBox="1"/>
          <p:nvPr/>
        </p:nvSpPr>
        <p:spPr>
          <a:xfrm>
            <a:off x="588263" y="2155428"/>
            <a:ext cx="4754630" cy="3785652"/>
          </a:xfrm>
          <a:prstGeom prst="rect">
            <a:avLst/>
          </a:prstGeom>
          <a:noFill/>
        </p:spPr>
        <p:txBody>
          <a:bodyPr wrap="square">
            <a:spAutoFit/>
          </a:bodyPr>
          <a:lstStyle/>
          <a:p>
            <a:pPr marL="342900" indent="-342900">
              <a:buFont typeface="Arial" panose="020B0604020202020204" pitchFamily="34" charset="0"/>
              <a:buChar char="•"/>
            </a:pPr>
            <a:r>
              <a:rPr lang="en-US" sz="2000"/>
              <a:t>Downloadable review history to gain more insight on Access Reviews.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Download results for audit and compliance needs, or to integrate with other solutions.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Reports can be constructed to include specific access reviews, for a specific time frame, and can be filtered to include different review types and review result.</a:t>
            </a:r>
          </a:p>
        </p:txBody>
      </p:sp>
      <p:pic>
        <p:nvPicPr>
          <p:cNvPr id="4" name="Content Placeholder 5" descr="Graphical user interface, text, application, email&#10;&#10;Description automatically generated">
            <a:extLst>
              <a:ext uri="{FF2B5EF4-FFF2-40B4-BE49-F238E27FC236}">
                <a16:creationId xmlns:a16="http://schemas.microsoft.com/office/drawing/2014/main" id="{D43ACDB7-0296-14A5-57D5-1517472A5746}"/>
              </a:ext>
            </a:extLst>
          </p:cNvPr>
          <p:cNvPicPr>
            <a:picLocks noChangeAspect="1"/>
          </p:cNvPicPr>
          <p:nvPr/>
        </p:nvPicPr>
        <p:blipFill>
          <a:blip r:embed="rId3"/>
          <a:stretch>
            <a:fillRect/>
          </a:stretch>
        </p:blipFill>
        <p:spPr>
          <a:xfrm>
            <a:off x="6331678" y="2002963"/>
            <a:ext cx="5810250" cy="2571750"/>
          </a:xfrm>
          <a:prstGeom prst="rect">
            <a:avLst/>
          </a:prstGeom>
        </p:spPr>
      </p:pic>
    </p:spTree>
    <p:extLst>
      <p:ext uri="{BB962C8B-B14F-4D97-AF65-F5344CB8AC3E}">
        <p14:creationId xmlns:p14="http://schemas.microsoft.com/office/powerpoint/2010/main" val="40607492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Deploying Access Reviews Guide</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3433569340"/>
              </p:ext>
            </p:extLst>
          </p:nvPr>
        </p:nvGraphicFramePr>
        <p:xfrm>
          <a:off x="838200" y="2243198"/>
          <a:ext cx="10015226" cy="2362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Scenario</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800" b="0" i="0" kern="1200">
                          <a:solidFill>
                            <a:schemeClr val="tx1"/>
                          </a:solidFill>
                          <a:effectLst/>
                          <a:latin typeface="+mn-lt"/>
                          <a:ea typeface="+mn-ea"/>
                          <a:cs typeface="+mn-cs"/>
                        </a:rPr>
                        <a:t>Planning an Access Reviews Deployment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Plan a Microsoft </a:t>
                      </a:r>
                      <a:r>
                        <a:rPr lang="en-US" sz="1600" err="1">
                          <a:hlinkClick r:id="rId2"/>
                        </a:rPr>
                        <a:t>Entra</a:t>
                      </a:r>
                      <a:r>
                        <a:rPr lang="en-US" sz="1600">
                          <a:hlinkClick r:id="rId2"/>
                        </a:rPr>
                        <a:t> access reviews deployment</a:t>
                      </a:r>
                      <a:endParaRPr lang="en-US" sz="1600"/>
                    </a:p>
                  </a:txBody>
                  <a:tcPr/>
                </a:tc>
                <a:extLst>
                  <a:ext uri="{0D108BD9-81ED-4DB2-BD59-A6C34878D82A}">
                    <a16:rowId xmlns:a16="http://schemas.microsoft.com/office/drawing/2014/main" val="4210519347"/>
                  </a:ext>
                </a:extLst>
              </a:tr>
              <a:tr h="370840">
                <a:tc>
                  <a:txBody>
                    <a:bodyPr/>
                    <a:lstStyle/>
                    <a:p>
                      <a:r>
                        <a:rPr lang="en-US" sz="1800" b="0" i="0" kern="1200">
                          <a:solidFill>
                            <a:schemeClr val="tx1"/>
                          </a:solidFill>
                          <a:effectLst/>
                          <a:latin typeface="+mn-lt"/>
                          <a:ea typeface="+mn-ea"/>
                          <a:cs typeface="+mn-cs"/>
                        </a:rPr>
                        <a:t>Access review of PIM for Groups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Create an access review of PIM for Groups (preview)</a:t>
                      </a:r>
                      <a:endParaRPr lang="en-US" sz="1600"/>
                    </a:p>
                  </a:txBody>
                  <a:tcPr/>
                </a:tc>
                <a:extLst>
                  <a:ext uri="{0D108BD9-81ED-4DB2-BD59-A6C34878D82A}">
                    <a16:rowId xmlns:a16="http://schemas.microsoft.com/office/drawing/2014/main" val="2668198742"/>
                  </a:ext>
                </a:extLst>
              </a:tr>
              <a:tr h="370840">
                <a:tc>
                  <a:txBody>
                    <a:bodyPr/>
                    <a:lstStyle/>
                    <a:p>
                      <a:r>
                        <a:rPr lang="en-US" sz="1800" b="0" i="0" kern="1200" dirty="0">
                          <a:solidFill>
                            <a:schemeClr val="tx1"/>
                          </a:solidFill>
                          <a:effectLst/>
                          <a:latin typeface="+mn-lt"/>
                          <a:ea typeface="+mn-ea"/>
                          <a:cs typeface="+mn-cs"/>
                        </a:rPr>
                        <a:t>Access review of Azure resource and Microsoft Entra ID roles in PIM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hlinkClick r:id="rId4"/>
                        </a:rPr>
                        <a:t>Complete an access review of Azure resource </a:t>
                      </a:r>
                      <a:r>
                        <a:rPr lang="en-US" sz="1600">
                          <a:hlinkClick r:id="rId4"/>
                        </a:rPr>
                        <a:t>and Microsoft Entra ID </a:t>
                      </a:r>
                      <a:r>
                        <a:rPr lang="en-US" sz="1600" dirty="0">
                          <a:hlinkClick r:id="rId4"/>
                        </a:rPr>
                        <a:t>roles in PIM</a:t>
                      </a:r>
                      <a:endParaRPr lang="en-US" sz="1600" dirty="0"/>
                    </a:p>
                  </a:txBody>
                  <a:tcPr/>
                </a:tc>
                <a:extLst>
                  <a:ext uri="{0D108BD9-81ED-4DB2-BD59-A6C34878D82A}">
                    <a16:rowId xmlns:a16="http://schemas.microsoft.com/office/drawing/2014/main" val="3907080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Access review of an access package</a:t>
                      </a:r>
                    </a:p>
                    <a:p>
                      <a:endParaRPr lang="en-US" sz="1600" b="0" noProof="0"/>
                    </a:p>
                  </a:txBody>
                  <a:tcPr/>
                </a:tc>
                <a:tc>
                  <a:txBody>
                    <a:bodyPr/>
                    <a:lstStyle/>
                    <a:p>
                      <a:r>
                        <a:rPr lang="en-US" sz="1600" dirty="0">
                          <a:hlinkClick r:id="rId5"/>
                        </a:rPr>
                        <a:t>Create an access review of an access package in entitlement management</a:t>
                      </a:r>
                      <a:endParaRPr lang="en-US" sz="1600" dirty="0"/>
                    </a:p>
                  </a:txBody>
                  <a:tcPr/>
                </a:tc>
                <a:extLst>
                  <a:ext uri="{0D108BD9-81ED-4DB2-BD59-A6C34878D82A}">
                    <a16:rowId xmlns:a16="http://schemas.microsoft.com/office/drawing/2014/main" val="952396977"/>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spTree>
    <p:extLst>
      <p:ext uri="{BB962C8B-B14F-4D97-AF65-F5344CB8AC3E}">
        <p14:creationId xmlns:p14="http://schemas.microsoft.com/office/powerpoint/2010/main" val="27972608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erial view of a highway near the ocean">
            <a:extLst>
              <a:ext uri="{FF2B5EF4-FFF2-40B4-BE49-F238E27FC236}">
                <a16:creationId xmlns:a16="http://schemas.microsoft.com/office/drawing/2014/main" id="{A52E6FC3-A800-231F-BA0E-995D16736BAB}"/>
              </a:ext>
            </a:extLst>
          </p:cNvPr>
          <p:cNvPicPr>
            <a:picLocks noChangeAspect="1"/>
          </p:cNvPicPr>
          <p:nvPr/>
        </p:nvPicPr>
        <p:blipFill rotWithShape="1">
          <a:blip r:embed="rId2"/>
          <a:srcRect b="5436"/>
          <a:stretch/>
        </p:blipFill>
        <p:spPr>
          <a:xfrm>
            <a:off x="2522358" y="10"/>
            <a:ext cx="9669642" cy="6857990"/>
          </a:xfrm>
          <a:prstGeom prst="rect">
            <a:avLst/>
          </a:prstGeom>
        </p:spPr>
      </p:pic>
      <p:sp>
        <p:nvSpPr>
          <p:cNvPr id="2" name="Title 1">
            <a:extLst>
              <a:ext uri="{FF2B5EF4-FFF2-40B4-BE49-F238E27FC236}">
                <a16:creationId xmlns:a16="http://schemas.microsoft.com/office/drawing/2014/main" id="{2419E82A-77A0-F0D5-CCF2-099C3235D3DB}"/>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cs typeface="+mj-cs"/>
              </a:rPr>
              <a:t>Thank you</a:t>
            </a:r>
          </a:p>
        </p:txBody>
      </p:sp>
    </p:spTree>
    <p:extLst>
      <p:ext uri="{BB962C8B-B14F-4D97-AF65-F5344CB8AC3E}">
        <p14:creationId xmlns:p14="http://schemas.microsoft.com/office/powerpoint/2010/main" val="289943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226338" y="2979778"/>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Logic App Example (optional)</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2671121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10F8-40B9-801E-AAA8-FED5B374C55D}"/>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71B75D46-5A65-F926-A1CB-D67681CA8B3D}"/>
              </a:ext>
            </a:extLst>
          </p:cNvPr>
          <p:cNvSpPr txBox="1">
            <a:spLocks noGrp="1"/>
          </p:cNvSpPr>
          <p:nvPr>
            <p:ph sz="quarter" idx="10"/>
          </p:nvPr>
        </p:nvSpPr>
        <p:spPr>
          <a:xfrm>
            <a:off x="584200" y="1435100"/>
            <a:ext cx="3876964" cy="26468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Azure Active Directory</a:t>
            </a:r>
          </a:p>
          <a:p>
            <a:pPr marL="457200" indent="-457200">
              <a:buFont typeface="+mj-lt"/>
              <a:buAutoNum type="alphaLcParenR"/>
            </a:pPr>
            <a:r>
              <a:rPr lang="en-US" sz="2000">
                <a:solidFill>
                  <a:srgbClr val="161616"/>
                </a:solidFill>
              </a:rPr>
              <a:t>On the left menu, select </a:t>
            </a:r>
            <a:r>
              <a:rPr lang="en-US" sz="2000" b="1">
                <a:solidFill>
                  <a:srgbClr val="161616"/>
                </a:solidFill>
              </a:rPr>
              <a:t>Identity Governance</a:t>
            </a:r>
            <a:r>
              <a:rPr lang="en-US" sz="2000">
                <a:solidFill>
                  <a:srgbClr val="161616"/>
                </a:solidFill>
              </a:rPr>
              <a:t>. </a:t>
            </a:r>
          </a:p>
          <a:p>
            <a:pPr marL="457200" indent="-457200">
              <a:buFont typeface="+mj-lt"/>
              <a:buAutoNum type="alphaLcParenR"/>
            </a:pPr>
            <a:r>
              <a:rPr lang="en-US" sz="2000">
                <a:solidFill>
                  <a:srgbClr val="161616"/>
                </a:solidFill>
              </a:rPr>
              <a:t>On the left menu, select </a:t>
            </a:r>
            <a:r>
              <a:rPr lang="en-US" sz="2000" b="1">
                <a:solidFill>
                  <a:srgbClr val="161616"/>
                </a:solidFill>
              </a:rPr>
              <a:t>Catalogs</a:t>
            </a:r>
            <a:endParaRPr lang="en-US" sz="2000">
              <a:solidFill>
                <a:srgbClr val="161616"/>
              </a:solidFill>
            </a:endParaRPr>
          </a:p>
          <a:p>
            <a:pPr marL="457200" indent="-457200">
              <a:buFont typeface="+mj-lt"/>
              <a:buAutoNum type="alphaLcParenR"/>
            </a:pPr>
            <a:r>
              <a:rPr lang="en-US" sz="2000">
                <a:solidFill>
                  <a:srgbClr val="161616"/>
                </a:solidFill>
              </a:rPr>
              <a:t>On the Catalogs Blade open the </a:t>
            </a:r>
            <a:r>
              <a:rPr lang="en-US" sz="2000" b="1">
                <a:solidFill>
                  <a:srgbClr val="161616"/>
                </a:solidFill>
              </a:rPr>
              <a:t>General </a:t>
            </a:r>
            <a:r>
              <a:rPr lang="en-US" sz="2000">
                <a:solidFill>
                  <a:srgbClr val="161616"/>
                </a:solidFill>
              </a:rPr>
              <a:t>Catalog</a:t>
            </a:r>
            <a:endParaRPr lang="en-US" sz="2000" b="1">
              <a:solidFill>
                <a:srgbClr val="161616"/>
              </a:solidFill>
            </a:endParaRPr>
          </a:p>
        </p:txBody>
      </p:sp>
      <p:pic>
        <p:nvPicPr>
          <p:cNvPr id="6" name="Picture 5">
            <a:extLst>
              <a:ext uri="{FF2B5EF4-FFF2-40B4-BE49-F238E27FC236}">
                <a16:creationId xmlns:a16="http://schemas.microsoft.com/office/drawing/2014/main" id="{48CB1423-2948-59B3-F428-7B24BEBD7A4F}"/>
              </a:ext>
            </a:extLst>
          </p:cNvPr>
          <p:cNvPicPr>
            <a:picLocks noChangeAspect="1"/>
          </p:cNvPicPr>
          <p:nvPr/>
        </p:nvPicPr>
        <p:blipFill>
          <a:blip r:embed="rId2"/>
          <a:stretch>
            <a:fillRect/>
          </a:stretch>
        </p:blipFill>
        <p:spPr>
          <a:xfrm>
            <a:off x="5134465" y="1435100"/>
            <a:ext cx="6135475" cy="3879273"/>
          </a:xfrm>
          <a:prstGeom prst="rect">
            <a:avLst/>
          </a:prstGeom>
        </p:spPr>
      </p:pic>
    </p:spTree>
    <p:extLst>
      <p:ext uri="{BB962C8B-B14F-4D97-AF65-F5344CB8AC3E}">
        <p14:creationId xmlns:p14="http://schemas.microsoft.com/office/powerpoint/2010/main" val="384209650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B195-7332-3546-79CF-54CD532EC05A}"/>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A29EBBDB-595F-149E-962F-751FB1B4C9BF}"/>
              </a:ext>
            </a:extLst>
          </p:cNvPr>
          <p:cNvSpPr txBox="1">
            <a:spLocks noGrp="1"/>
          </p:cNvSpPr>
          <p:nvPr>
            <p:ph sz="quarter" idx="10"/>
          </p:nvPr>
        </p:nvSpPr>
        <p:spPr>
          <a:xfrm>
            <a:off x="584200" y="1435100"/>
            <a:ext cx="3904673"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400">
                <a:solidFill>
                  <a:srgbClr val="161616"/>
                </a:solidFill>
              </a:rPr>
              <a:t>On the General Catalog blade, select </a:t>
            </a:r>
            <a:r>
              <a:rPr lang="en-US" sz="2400" b="1">
                <a:solidFill>
                  <a:srgbClr val="161616"/>
                </a:solidFill>
              </a:rPr>
              <a:t>Custom </a:t>
            </a:r>
            <a:r>
              <a:rPr lang="en-US" sz="2000" b="1">
                <a:solidFill>
                  <a:srgbClr val="161616"/>
                </a:solidFill>
              </a:rPr>
              <a:t>Extensions</a:t>
            </a:r>
            <a:r>
              <a:rPr lang="en-US" sz="2400" b="1">
                <a:solidFill>
                  <a:srgbClr val="161616"/>
                </a:solidFill>
              </a:rPr>
              <a:t> </a:t>
            </a:r>
            <a:r>
              <a:rPr lang="en-US" sz="2400">
                <a:solidFill>
                  <a:srgbClr val="161616"/>
                </a:solidFill>
              </a:rPr>
              <a:t>on the left menu</a:t>
            </a:r>
          </a:p>
          <a:p>
            <a:pPr marL="457200" indent="-457200">
              <a:buFont typeface="+mj-lt"/>
              <a:buAutoNum type="alphaLcParenR"/>
            </a:pPr>
            <a:r>
              <a:rPr lang="en-US" sz="2400">
                <a:solidFill>
                  <a:srgbClr val="161616"/>
                </a:solidFill>
              </a:rPr>
              <a:t>On the Custom Extensions blade, select </a:t>
            </a:r>
            <a:r>
              <a:rPr lang="en-US" sz="2400" b="1">
                <a:solidFill>
                  <a:srgbClr val="161616"/>
                </a:solidFill>
              </a:rPr>
              <a:t>Add Custom extension</a:t>
            </a:r>
            <a:r>
              <a:rPr lang="en-US" sz="2400">
                <a:solidFill>
                  <a:srgbClr val="161616"/>
                </a:solidFill>
              </a:rPr>
              <a:t>. </a:t>
            </a:r>
          </a:p>
          <a:p>
            <a:pPr marL="457200" indent="-457200">
              <a:buFont typeface="+mj-lt"/>
              <a:buAutoNum type="alphaLcParenR"/>
            </a:pPr>
            <a:r>
              <a:rPr lang="en-US" sz="2400">
                <a:solidFill>
                  <a:srgbClr val="161616"/>
                </a:solidFill>
              </a:rPr>
              <a:t>Write IT Notification as </a:t>
            </a:r>
            <a:r>
              <a:rPr lang="en-US" sz="2400" b="1">
                <a:solidFill>
                  <a:srgbClr val="161616"/>
                </a:solidFill>
              </a:rPr>
              <a:t>Name </a:t>
            </a:r>
            <a:r>
              <a:rPr lang="en-US" sz="2400">
                <a:solidFill>
                  <a:srgbClr val="161616"/>
                </a:solidFill>
              </a:rPr>
              <a:t>and Send an email to IT department and Click on </a:t>
            </a:r>
            <a:r>
              <a:rPr lang="en-US" sz="2400" b="1">
                <a:solidFill>
                  <a:srgbClr val="161616"/>
                </a:solidFill>
              </a:rPr>
              <a:t>Next</a:t>
            </a:r>
          </a:p>
          <a:p>
            <a:pPr marL="457200" indent="-457200">
              <a:buFont typeface="+mj-lt"/>
              <a:buAutoNum type="alphaLcParenR"/>
            </a:pPr>
            <a:endParaRPr lang="en-US" sz="2400" b="1">
              <a:solidFill>
                <a:srgbClr val="161616"/>
              </a:solidFill>
            </a:endParaRPr>
          </a:p>
        </p:txBody>
      </p:sp>
      <p:pic>
        <p:nvPicPr>
          <p:cNvPr id="12" name="Picture 11">
            <a:extLst>
              <a:ext uri="{FF2B5EF4-FFF2-40B4-BE49-F238E27FC236}">
                <a16:creationId xmlns:a16="http://schemas.microsoft.com/office/drawing/2014/main" id="{373CE4A6-51BA-6CC4-ACBE-3C33804F0E68}"/>
              </a:ext>
            </a:extLst>
          </p:cNvPr>
          <p:cNvPicPr>
            <a:picLocks noChangeAspect="1"/>
          </p:cNvPicPr>
          <p:nvPr/>
        </p:nvPicPr>
        <p:blipFill>
          <a:blip r:embed="rId2"/>
          <a:stretch>
            <a:fillRect/>
          </a:stretch>
        </p:blipFill>
        <p:spPr>
          <a:xfrm>
            <a:off x="4958651" y="1435100"/>
            <a:ext cx="6841169" cy="4983117"/>
          </a:xfrm>
          <a:prstGeom prst="rect">
            <a:avLst/>
          </a:prstGeom>
        </p:spPr>
      </p:pic>
    </p:spTree>
    <p:extLst>
      <p:ext uri="{BB962C8B-B14F-4D97-AF65-F5344CB8AC3E}">
        <p14:creationId xmlns:p14="http://schemas.microsoft.com/office/powerpoint/2010/main" val="28301980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047C03-F8DA-AE85-0A45-42B17525C718}"/>
              </a:ext>
            </a:extLst>
          </p:cNvPr>
          <p:cNvSpPr>
            <a:spLocks noGrp="1"/>
          </p:cNvSpPr>
          <p:nvPr>
            <p:ph type="title"/>
          </p:nvPr>
        </p:nvSpPr>
        <p:spPr>
          <a:xfrm>
            <a:off x="588963" y="457200"/>
            <a:ext cx="11017250" cy="554038"/>
          </a:xfrm>
        </p:spPr>
        <p:txBody>
          <a:bodyPr>
            <a:normAutofit/>
          </a:bodyPr>
          <a:lstStyle/>
          <a:p>
            <a:r>
              <a:rPr lang="en-US" sz="3200">
                <a:latin typeface="+mn-lt"/>
              </a:rPr>
              <a:t>Step 1 Create Logic App</a:t>
            </a:r>
          </a:p>
        </p:txBody>
      </p:sp>
      <p:sp>
        <p:nvSpPr>
          <p:cNvPr id="5" name="Content Placeholder 2">
            <a:extLst>
              <a:ext uri="{FF2B5EF4-FFF2-40B4-BE49-F238E27FC236}">
                <a16:creationId xmlns:a16="http://schemas.microsoft.com/office/drawing/2014/main" id="{1254660A-1344-0365-EE3C-3B58DA834E49}"/>
              </a:ext>
            </a:extLst>
          </p:cNvPr>
          <p:cNvSpPr txBox="1">
            <a:spLocks noGrp="1"/>
          </p:cNvSpPr>
          <p:nvPr>
            <p:ph sz="quarter" idx="10"/>
          </p:nvPr>
        </p:nvSpPr>
        <p:spPr>
          <a:xfrm>
            <a:off x="584200" y="1435100"/>
            <a:ext cx="4237182" cy="43088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Extension Type Tab, select </a:t>
            </a:r>
            <a:r>
              <a:rPr lang="en-US" sz="2000" b="1">
                <a:solidFill>
                  <a:srgbClr val="161616"/>
                </a:solidFill>
              </a:rPr>
              <a:t>Next</a:t>
            </a:r>
          </a:p>
          <a:p>
            <a:pPr marL="457200" indent="-457200">
              <a:buFont typeface="+mj-lt"/>
              <a:buAutoNum type="alphaLcParenR"/>
            </a:pPr>
            <a:r>
              <a:rPr lang="en-US" sz="2000">
                <a:solidFill>
                  <a:srgbClr val="161616"/>
                </a:solidFill>
              </a:rPr>
              <a:t>On the Extension Configuration, select </a:t>
            </a:r>
            <a:r>
              <a:rPr lang="en-US" sz="2000" b="1">
                <a:solidFill>
                  <a:srgbClr val="161616"/>
                </a:solidFill>
              </a:rPr>
              <a:t>Next</a:t>
            </a:r>
            <a:endParaRPr lang="en-US" sz="2000">
              <a:solidFill>
                <a:srgbClr val="161616"/>
              </a:solidFill>
            </a:endParaRPr>
          </a:p>
          <a:p>
            <a:pPr marL="457200" indent="-457200">
              <a:buFont typeface="+mj-lt"/>
              <a:buAutoNum type="alphaLcParenR"/>
            </a:pPr>
            <a:r>
              <a:rPr lang="en-US" sz="2000">
                <a:solidFill>
                  <a:srgbClr val="161616"/>
                </a:solidFill>
              </a:rPr>
              <a:t>On the Details tab, Select your Subscription, resource group and write </a:t>
            </a:r>
            <a:r>
              <a:rPr lang="en-US" sz="2000" err="1">
                <a:solidFill>
                  <a:srgbClr val="161616"/>
                </a:solidFill>
              </a:rPr>
              <a:t>SentITNotification</a:t>
            </a:r>
            <a:r>
              <a:rPr lang="en-US" sz="2000">
                <a:solidFill>
                  <a:srgbClr val="161616"/>
                </a:solidFill>
              </a:rPr>
              <a:t> as </a:t>
            </a:r>
            <a:r>
              <a:rPr lang="en-US" sz="2000" b="1">
                <a:solidFill>
                  <a:srgbClr val="161616"/>
                </a:solidFill>
              </a:rPr>
              <a:t>Logic app name</a:t>
            </a:r>
          </a:p>
          <a:p>
            <a:pPr marL="457200" indent="-457200">
              <a:buFont typeface="+mj-lt"/>
              <a:buAutoNum type="alphaLcParenR"/>
            </a:pPr>
            <a:r>
              <a:rPr lang="en-US" sz="2000">
                <a:solidFill>
                  <a:srgbClr val="161616"/>
                </a:solidFill>
              </a:rPr>
              <a:t>Select </a:t>
            </a:r>
            <a:r>
              <a:rPr lang="en-US" sz="2000" b="1">
                <a:solidFill>
                  <a:srgbClr val="161616"/>
                </a:solidFill>
              </a:rPr>
              <a:t>Create Logic App</a:t>
            </a:r>
          </a:p>
          <a:p>
            <a:pPr marL="457200" indent="-457200">
              <a:buFont typeface="+mj-lt"/>
              <a:buAutoNum type="alphaLcParenR"/>
            </a:pPr>
            <a:r>
              <a:rPr lang="en-US" sz="2000">
                <a:solidFill>
                  <a:srgbClr val="161616"/>
                </a:solidFill>
              </a:rPr>
              <a:t>After the logic app was created, select </a:t>
            </a:r>
            <a:r>
              <a:rPr lang="en-US" sz="2000" b="1">
                <a:solidFill>
                  <a:srgbClr val="161616"/>
                </a:solidFill>
              </a:rPr>
              <a:t>Review +</a:t>
            </a:r>
            <a:r>
              <a:rPr lang="en-US" sz="2000">
                <a:solidFill>
                  <a:srgbClr val="161616"/>
                </a:solidFill>
              </a:rPr>
              <a:t> </a:t>
            </a:r>
            <a:r>
              <a:rPr lang="en-US" sz="2000" b="1">
                <a:solidFill>
                  <a:srgbClr val="161616"/>
                </a:solidFill>
              </a:rPr>
              <a:t>Create </a:t>
            </a:r>
            <a:r>
              <a:rPr lang="en-US" sz="2000">
                <a:solidFill>
                  <a:srgbClr val="161616"/>
                </a:solidFill>
              </a:rPr>
              <a:t>and then</a:t>
            </a:r>
            <a:r>
              <a:rPr lang="en-US" sz="2000" b="1">
                <a:solidFill>
                  <a:srgbClr val="161616"/>
                </a:solidFill>
              </a:rPr>
              <a:t> Create</a:t>
            </a:r>
            <a:endParaRPr lang="en-US" sz="2000">
              <a:solidFill>
                <a:srgbClr val="161616"/>
              </a:solidFill>
            </a:endParaRPr>
          </a:p>
          <a:p>
            <a:pPr marL="457200" indent="-457200">
              <a:buFont typeface="+mj-lt"/>
              <a:buAutoNum type="alphaLcParenR"/>
            </a:pPr>
            <a:endParaRPr lang="en-US" sz="2000" b="1">
              <a:solidFill>
                <a:srgbClr val="161616"/>
              </a:solidFill>
            </a:endParaRPr>
          </a:p>
        </p:txBody>
      </p:sp>
      <p:pic>
        <p:nvPicPr>
          <p:cNvPr id="15" name="Picture 14">
            <a:extLst>
              <a:ext uri="{FF2B5EF4-FFF2-40B4-BE49-F238E27FC236}">
                <a16:creationId xmlns:a16="http://schemas.microsoft.com/office/drawing/2014/main" id="{4F0DE053-BA2D-6E9B-C10A-C36B5245D1FF}"/>
              </a:ext>
            </a:extLst>
          </p:cNvPr>
          <p:cNvPicPr>
            <a:picLocks noChangeAspect="1"/>
          </p:cNvPicPr>
          <p:nvPr/>
        </p:nvPicPr>
        <p:blipFill>
          <a:blip r:embed="rId2"/>
          <a:stretch>
            <a:fillRect/>
          </a:stretch>
        </p:blipFill>
        <p:spPr>
          <a:xfrm>
            <a:off x="5579482" y="1642031"/>
            <a:ext cx="4973053" cy="4042331"/>
          </a:xfrm>
          <a:prstGeom prst="rect">
            <a:avLst/>
          </a:prstGeom>
        </p:spPr>
      </p:pic>
    </p:spTree>
    <p:extLst>
      <p:ext uri="{BB962C8B-B14F-4D97-AF65-F5344CB8AC3E}">
        <p14:creationId xmlns:p14="http://schemas.microsoft.com/office/powerpoint/2010/main" val="3207463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sz="3200"/>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a:t>Common customer stakeholders </a:t>
            </a:r>
          </a:p>
          <a:p>
            <a:pPr marL="0" indent="0">
              <a:lnSpc>
                <a:spcPct val="90000"/>
              </a:lnSpc>
              <a:buNone/>
            </a:pPr>
            <a:r>
              <a:rPr lang="en-US" sz="2000"/>
              <a:t>We will engage the following stakeholders at specific stages of the POC:</a:t>
            </a:r>
          </a:p>
          <a:p>
            <a:pPr>
              <a:lnSpc>
                <a:spcPct val="90000"/>
              </a:lnSpc>
            </a:pPr>
            <a:r>
              <a:rPr lang="en-US" sz="2000"/>
              <a:t>Identity team: Microsoft Entra ID Global Administrator</a:t>
            </a:r>
          </a:p>
          <a:p>
            <a:pPr>
              <a:lnSpc>
                <a:spcPct val="90000"/>
              </a:lnSpc>
            </a:pPr>
            <a:r>
              <a:rPr lang="en-US" sz="2000"/>
              <a:t>Azure logic app contributor (or similar)</a:t>
            </a:r>
          </a:p>
          <a:p>
            <a:pPr>
              <a:lnSpc>
                <a:spcPct val="90000"/>
              </a:lnSpc>
            </a:pPr>
            <a:r>
              <a:rPr lang="en-US" sz="2000"/>
              <a:t>Security Admin</a:t>
            </a:r>
          </a:p>
          <a:p>
            <a:pPr>
              <a:lnSpc>
                <a:spcPct val="90000"/>
              </a:lnSpc>
            </a:pPr>
            <a:r>
              <a:rPr lang="en-US" sz="2000"/>
              <a:t>Development Teams (Graph API, Custom workflows)</a:t>
            </a:r>
          </a:p>
          <a:p>
            <a:pPr marL="0" indent="0">
              <a:lnSpc>
                <a:spcPct val="90000"/>
              </a:lnSpc>
              <a:buNone/>
            </a:pPr>
            <a:r>
              <a:rPr lang="en-US" sz="2000" b="1"/>
              <a:t>Microsoft stakeholder</a:t>
            </a:r>
            <a:endParaRPr lang="en-US" sz="2000"/>
          </a:p>
          <a:p>
            <a:pPr>
              <a:lnSpc>
                <a:spcPct val="90000"/>
              </a:lnSpc>
            </a:pPr>
            <a:r>
              <a:rPr lang="en-US" sz="200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04-A5CF-2117-99D6-34CCC30D169E}"/>
              </a:ext>
            </a:extLst>
          </p:cNvPr>
          <p:cNvSpPr>
            <a:spLocks noGrp="1"/>
          </p:cNvSpPr>
          <p:nvPr>
            <p:ph type="title"/>
          </p:nvPr>
        </p:nvSpPr>
        <p:spPr>
          <a:xfrm>
            <a:off x="584200" y="154636"/>
            <a:ext cx="10515600" cy="1325563"/>
          </a:xfrm>
        </p:spPr>
        <p:txBody>
          <a:bodyPr>
            <a:normAutofit/>
          </a:bodyPr>
          <a:lstStyle/>
          <a:p>
            <a:r>
              <a:rPr lang="en-US" sz="3200"/>
              <a:t>Step 2 Customize Logic App</a:t>
            </a:r>
          </a:p>
        </p:txBody>
      </p:sp>
      <p:sp>
        <p:nvSpPr>
          <p:cNvPr id="4" name="Content Placeholder 2">
            <a:extLst>
              <a:ext uri="{FF2B5EF4-FFF2-40B4-BE49-F238E27FC236}">
                <a16:creationId xmlns:a16="http://schemas.microsoft.com/office/drawing/2014/main" id="{EC5650CB-C642-827D-5ED4-701A934D3ECA}"/>
              </a:ext>
            </a:extLst>
          </p:cNvPr>
          <p:cNvSpPr txBox="1">
            <a:spLocks/>
          </p:cNvSpPr>
          <p:nvPr/>
        </p:nvSpPr>
        <p:spPr>
          <a:xfrm>
            <a:off x="584200" y="1435100"/>
            <a:ext cx="4237182"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t>
            </a:r>
            <a:r>
              <a:rPr lang="en-US" sz="2000" b="1">
                <a:solidFill>
                  <a:srgbClr val="161616"/>
                </a:solidFill>
              </a:rPr>
              <a:t>Logic Apps</a:t>
            </a:r>
          </a:p>
          <a:p>
            <a:pPr marL="457200" indent="-457200">
              <a:buFont typeface="+mj-lt"/>
              <a:buAutoNum type="alphaLcParenR"/>
            </a:pPr>
            <a:r>
              <a:rPr lang="en-US" sz="2000">
                <a:solidFill>
                  <a:srgbClr val="161616"/>
                </a:solidFill>
              </a:rPr>
              <a:t>Open </a:t>
            </a:r>
            <a:r>
              <a:rPr lang="en-US" sz="2000" b="1" err="1">
                <a:solidFill>
                  <a:srgbClr val="161616"/>
                </a:solidFill>
              </a:rPr>
              <a:t>SendITNotification</a:t>
            </a:r>
          </a:p>
          <a:p>
            <a:pPr marL="457200" indent="-457200">
              <a:buFont typeface="+mj-lt"/>
              <a:buAutoNum type="alphaLcParenR"/>
            </a:pPr>
            <a:r>
              <a:rPr lang="en-US" sz="2000">
                <a:solidFill>
                  <a:srgbClr val="161616"/>
                </a:solidFill>
              </a:rPr>
              <a:t>On the Left Menu, select </a:t>
            </a:r>
            <a:r>
              <a:rPr lang="en-US" sz="2000" b="1">
                <a:solidFill>
                  <a:srgbClr val="161616"/>
                </a:solidFill>
              </a:rPr>
              <a:t>Logic App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E4F036B5-D675-4A6E-E81A-3B3773B9848E}"/>
              </a:ext>
            </a:extLst>
          </p:cNvPr>
          <p:cNvPicPr>
            <a:picLocks noChangeAspect="1"/>
          </p:cNvPicPr>
          <p:nvPr/>
        </p:nvPicPr>
        <p:blipFill>
          <a:blip r:embed="rId2"/>
          <a:stretch>
            <a:fillRect/>
          </a:stretch>
        </p:blipFill>
        <p:spPr>
          <a:xfrm>
            <a:off x="4953419" y="1435100"/>
            <a:ext cx="7033698" cy="4605482"/>
          </a:xfrm>
          <a:prstGeom prst="rect">
            <a:avLst/>
          </a:prstGeom>
        </p:spPr>
      </p:pic>
    </p:spTree>
    <p:extLst>
      <p:ext uri="{BB962C8B-B14F-4D97-AF65-F5344CB8AC3E}">
        <p14:creationId xmlns:p14="http://schemas.microsoft.com/office/powerpoint/2010/main" val="8266678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6772F5-BC8E-E16C-393B-761EF32F5549}"/>
              </a:ext>
            </a:extLst>
          </p:cNvPr>
          <p:cNvSpPr>
            <a:spLocks noGrp="1"/>
          </p:cNvSpPr>
          <p:nvPr>
            <p:ph type="title"/>
          </p:nvPr>
        </p:nvSpPr>
        <p:spPr>
          <a:xfrm>
            <a:off x="588963" y="457200"/>
            <a:ext cx="11017250" cy="554038"/>
          </a:xfrm>
        </p:spPr>
        <p:txBody>
          <a:bodyPr>
            <a:normAutofit/>
          </a:bodyPr>
          <a:lstStyle/>
          <a:p>
            <a:r>
              <a:rPr lang="en-US"/>
              <a:t>Step 2 Customize Logic App</a:t>
            </a:r>
          </a:p>
        </p:txBody>
      </p:sp>
      <p:sp>
        <p:nvSpPr>
          <p:cNvPr id="5" name="Content Placeholder 2">
            <a:extLst>
              <a:ext uri="{FF2B5EF4-FFF2-40B4-BE49-F238E27FC236}">
                <a16:creationId xmlns:a16="http://schemas.microsoft.com/office/drawing/2014/main" id="{866673EA-27C3-27BB-5330-C738892F69F0}"/>
              </a:ext>
            </a:extLst>
          </p:cNvPr>
          <p:cNvSpPr txBox="1">
            <a:spLocks/>
          </p:cNvSpPr>
          <p:nvPr/>
        </p:nvSpPr>
        <p:spPr>
          <a:xfrm>
            <a:off x="584200" y="1435100"/>
            <a:ext cx="4237182" cy="173586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Condition, right click and select </a:t>
            </a:r>
            <a:r>
              <a:rPr lang="en-US" sz="2000" b="1">
                <a:solidFill>
                  <a:srgbClr val="161616"/>
                </a:solidFill>
              </a:rPr>
              <a:t>delete</a:t>
            </a:r>
          </a:p>
          <a:p>
            <a:pPr marL="457200" indent="-457200">
              <a:buFont typeface="+mj-lt"/>
              <a:buAutoNum type="alphaLcParenR"/>
            </a:pPr>
            <a:r>
              <a:rPr lang="en-US" sz="2000">
                <a:solidFill>
                  <a:srgbClr val="161616"/>
                </a:solidFill>
              </a:rPr>
              <a:t>After it, only one activity should appear on the Workflow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1AF4E76-F99A-3106-407B-0862A10130C5}"/>
              </a:ext>
            </a:extLst>
          </p:cNvPr>
          <p:cNvPicPr>
            <a:picLocks noChangeAspect="1"/>
          </p:cNvPicPr>
          <p:nvPr/>
        </p:nvPicPr>
        <p:blipFill>
          <a:blip r:embed="rId2"/>
          <a:stretch>
            <a:fillRect/>
          </a:stretch>
        </p:blipFill>
        <p:spPr>
          <a:xfrm>
            <a:off x="5291319" y="1435100"/>
            <a:ext cx="5926576" cy="4017818"/>
          </a:xfrm>
          <a:prstGeom prst="rect">
            <a:avLst/>
          </a:prstGeom>
        </p:spPr>
      </p:pic>
    </p:spTree>
    <p:extLst>
      <p:ext uri="{BB962C8B-B14F-4D97-AF65-F5344CB8AC3E}">
        <p14:creationId xmlns:p14="http://schemas.microsoft.com/office/powerpoint/2010/main" val="39972198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B2DE3-C8B6-E1DA-81A0-36D0F5A7E314}"/>
              </a:ext>
            </a:extLst>
          </p:cNvPr>
          <p:cNvSpPr>
            <a:spLocks noGrp="1"/>
          </p:cNvSpPr>
          <p:nvPr>
            <p:ph type="title"/>
          </p:nvPr>
        </p:nvSpPr>
        <p:spPr>
          <a:xfrm>
            <a:off x="588963" y="457200"/>
            <a:ext cx="11017250" cy="554038"/>
          </a:xfrm>
        </p:spPr>
        <p:txBody>
          <a:bodyPr>
            <a:normAutofit/>
          </a:bodyPr>
          <a:lstStyle/>
          <a:p>
            <a:r>
              <a:rPr lang="en-US" sz="3200"/>
              <a:t>Step 2 Customize Logic App</a:t>
            </a:r>
          </a:p>
        </p:txBody>
      </p:sp>
      <p:sp>
        <p:nvSpPr>
          <p:cNvPr id="5" name="Content Placeholder 2">
            <a:extLst>
              <a:ext uri="{FF2B5EF4-FFF2-40B4-BE49-F238E27FC236}">
                <a16:creationId xmlns:a16="http://schemas.microsoft.com/office/drawing/2014/main" id="{A59EC3D8-85FE-3B74-7FF5-01589D8068A9}"/>
              </a:ext>
            </a:extLst>
          </p:cNvPr>
          <p:cNvSpPr txBox="1">
            <a:spLocks/>
          </p:cNvSpPr>
          <p:nvPr/>
        </p:nvSpPr>
        <p:spPr>
          <a:xfrm>
            <a:off x="584200" y="1435100"/>
            <a:ext cx="4403436"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Workflow designer, click on the plus symbol (   )</a:t>
            </a:r>
            <a:endParaRPr lang="en-US" sz="2000" b="1">
              <a:solidFill>
                <a:srgbClr val="161616"/>
              </a:solidFill>
            </a:endParaRPr>
          </a:p>
          <a:p>
            <a:pPr marL="457200" indent="-457200">
              <a:buFont typeface="+mj-lt"/>
              <a:buAutoNum type="alphaLcParenR"/>
            </a:pPr>
            <a:r>
              <a:rPr lang="en-US" sz="2000">
                <a:solidFill>
                  <a:srgbClr val="161616"/>
                </a:solidFill>
              </a:rPr>
              <a:t>Select </a:t>
            </a:r>
            <a:r>
              <a:rPr lang="en-US" sz="2000" b="1">
                <a:solidFill>
                  <a:srgbClr val="161616"/>
                </a:solidFill>
              </a:rPr>
              <a:t>Add an Action</a:t>
            </a:r>
          </a:p>
          <a:p>
            <a:pPr marL="457200" indent="-457200">
              <a:buFont typeface="+mj-lt"/>
              <a:buAutoNum type="alphaLcParenR"/>
            </a:pPr>
            <a:r>
              <a:rPr lang="en-US" sz="2000">
                <a:solidFill>
                  <a:srgbClr val="161616"/>
                </a:solidFill>
              </a:rPr>
              <a:t>On the Add an Action blade, go to </a:t>
            </a:r>
            <a:r>
              <a:rPr lang="en-US" sz="2000" b="1">
                <a:solidFill>
                  <a:srgbClr val="161616"/>
                </a:solidFill>
              </a:rPr>
              <a:t>All</a:t>
            </a:r>
            <a:r>
              <a:rPr lang="en-US" sz="2000">
                <a:solidFill>
                  <a:srgbClr val="161616"/>
                </a:solidFill>
              </a:rPr>
              <a:t> tab and  select </a:t>
            </a:r>
            <a:r>
              <a:rPr lang="en-US" sz="2000" b="1">
                <a:solidFill>
                  <a:srgbClr val="161616"/>
                </a:solidFill>
              </a:rPr>
              <a:t>Office 365</a:t>
            </a:r>
            <a:endParaRPr lang="en-US" sz="2000">
              <a:solidFill>
                <a:srgbClr val="161616"/>
              </a:solidFill>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91D9ABE-0E49-50EF-0E33-8F2912FAEF9C}"/>
              </a:ext>
            </a:extLst>
          </p:cNvPr>
          <p:cNvPicPr>
            <a:picLocks noChangeAspect="1"/>
          </p:cNvPicPr>
          <p:nvPr/>
        </p:nvPicPr>
        <p:blipFill>
          <a:blip r:embed="rId2"/>
          <a:stretch>
            <a:fillRect/>
          </a:stretch>
        </p:blipFill>
        <p:spPr>
          <a:xfrm>
            <a:off x="4443832" y="1887676"/>
            <a:ext cx="266714" cy="228612"/>
          </a:xfrm>
          <a:prstGeom prst="rect">
            <a:avLst/>
          </a:prstGeom>
        </p:spPr>
      </p:pic>
      <p:pic>
        <p:nvPicPr>
          <p:cNvPr id="11" name="Picture 10">
            <a:extLst>
              <a:ext uri="{FF2B5EF4-FFF2-40B4-BE49-F238E27FC236}">
                <a16:creationId xmlns:a16="http://schemas.microsoft.com/office/drawing/2014/main" id="{A610B56D-B6B6-CDD3-B102-39DC31F69062}"/>
              </a:ext>
            </a:extLst>
          </p:cNvPr>
          <p:cNvPicPr>
            <a:picLocks noChangeAspect="1"/>
          </p:cNvPicPr>
          <p:nvPr/>
        </p:nvPicPr>
        <p:blipFill>
          <a:blip r:embed="rId3"/>
          <a:stretch>
            <a:fillRect/>
          </a:stretch>
        </p:blipFill>
        <p:spPr>
          <a:xfrm>
            <a:off x="5670034" y="1064601"/>
            <a:ext cx="4568475" cy="5549557"/>
          </a:xfrm>
          <a:prstGeom prst="rect">
            <a:avLst/>
          </a:prstGeom>
        </p:spPr>
      </p:pic>
    </p:spTree>
    <p:extLst>
      <p:ext uri="{BB962C8B-B14F-4D97-AF65-F5344CB8AC3E}">
        <p14:creationId xmlns:p14="http://schemas.microsoft.com/office/powerpoint/2010/main" val="31575466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E99-3F3E-48B1-3B24-AFA56BC4AE04}"/>
              </a:ext>
            </a:extLst>
          </p:cNvPr>
          <p:cNvSpPr>
            <a:spLocks noGrp="1"/>
          </p:cNvSpPr>
          <p:nvPr>
            <p:ph type="title"/>
          </p:nvPr>
        </p:nvSpPr>
        <p:spPr/>
        <p:txBody>
          <a:bodyPr>
            <a:normAutofit/>
          </a:bodyPr>
          <a:lstStyle/>
          <a:p>
            <a:r>
              <a:rPr lang="en-US" sz="3200">
                <a:latin typeface="+mn-lt"/>
              </a:rPr>
              <a:t>Step 2 Customize Logic App</a:t>
            </a:r>
          </a:p>
        </p:txBody>
      </p:sp>
      <p:sp>
        <p:nvSpPr>
          <p:cNvPr id="4" name="Content Placeholder 2">
            <a:extLst>
              <a:ext uri="{FF2B5EF4-FFF2-40B4-BE49-F238E27FC236}">
                <a16:creationId xmlns:a16="http://schemas.microsoft.com/office/drawing/2014/main" id="{718B8694-E812-E8DD-934A-A85CA3F147C8}"/>
              </a:ext>
            </a:extLst>
          </p:cNvPr>
          <p:cNvSpPr txBox="1">
            <a:spLocks/>
          </p:cNvSpPr>
          <p:nvPr/>
        </p:nvSpPr>
        <p:spPr>
          <a:xfrm>
            <a:off x="584200" y="1435100"/>
            <a:ext cx="4403436" cy="10587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t>
            </a:r>
            <a:r>
              <a:rPr lang="en-US" sz="2000" b="1">
                <a:solidFill>
                  <a:srgbClr val="161616"/>
                </a:solidFill>
              </a:rPr>
              <a:t>Actions</a:t>
            </a:r>
            <a:r>
              <a:rPr lang="en-US" sz="2000">
                <a:solidFill>
                  <a:srgbClr val="161616"/>
                </a:solidFill>
              </a:rPr>
              <a:t> tab, select Send Email (v2)</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4" name="Picture 13">
            <a:extLst>
              <a:ext uri="{FF2B5EF4-FFF2-40B4-BE49-F238E27FC236}">
                <a16:creationId xmlns:a16="http://schemas.microsoft.com/office/drawing/2014/main" id="{B6B50319-5659-922B-DE71-A93BEAE9B47C}"/>
              </a:ext>
            </a:extLst>
          </p:cNvPr>
          <p:cNvPicPr>
            <a:picLocks noChangeAspect="1"/>
          </p:cNvPicPr>
          <p:nvPr/>
        </p:nvPicPr>
        <p:blipFill>
          <a:blip r:embed="rId2"/>
          <a:stretch>
            <a:fillRect/>
          </a:stretch>
        </p:blipFill>
        <p:spPr>
          <a:xfrm>
            <a:off x="5814254" y="1435100"/>
            <a:ext cx="4008620" cy="5296010"/>
          </a:xfrm>
          <a:prstGeom prst="rect">
            <a:avLst/>
          </a:prstGeom>
        </p:spPr>
      </p:pic>
    </p:spTree>
    <p:extLst>
      <p:ext uri="{BB962C8B-B14F-4D97-AF65-F5344CB8AC3E}">
        <p14:creationId xmlns:p14="http://schemas.microsoft.com/office/powerpoint/2010/main" val="224764310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3AF8-D0E1-BF40-8AB2-66BA450CB094}"/>
              </a:ext>
            </a:extLst>
          </p:cNvPr>
          <p:cNvSpPr>
            <a:spLocks noGrp="1"/>
          </p:cNvSpPr>
          <p:nvPr>
            <p:ph type="title"/>
          </p:nvPr>
        </p:nvSpPr>
        <p:spPr/>
        <p:txBody>
          <a:bodyPr>
            <a:normAutofit/>
          </a:bodyPr>
          <a:lstStyle/>
          <a:p>
            <a:r>
              <a:rPr lang="en-US" sz="3200">
                <a:latin typeface="+mn-lt"/>
              </a:rPr>
              <a:t>Step 2 Customize Logic App</a:t>
            </a:r>
          </a:p>
        </p:txBody>
      </p:sp>
      <p:sp>
        <p:nvSpPr>
          <p:cNvPr id="14" name="Content Placeholder 2">
            <a:extLst>
              <a:ext uri="{FF2B5EF4-FFF2-40B4-BE49-F238E27FC236}">
                <a16:creationId xmlns:a16="http://schemas.microsoft.com/office/drawing/2014/main" id="{A9D0B939-DFAB-AC56-CF91-CDDE5FB0F50F}"/>
              </a:ext>
            </a:extLst>
          </p:cNvPr>
          <p:cNvSpPr txBox="1">
            <a:spLocks/>
          </p:cNvSpPr>
          <p:nvPr/>
        </p:nvSpPr>
        <p:spPr>
          <a:xfrm>
            <a:off x="584200" y="1435100"/>
            <a:ext cx="4403436" cy="40134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send an email Action (v2), write the name of your IT DL as </a:t>
            </a:r>
            <a:r>
              <a:rPr lang="en-US" sz="2000" b="1">
                <a:solidFill>
                  <a:srgbClr val="161616"/>
                </a:solidFill>
                <a:latin typeface="Segoe UI" panose="020B0502040204020203" pitchFamily="34" charset="0"/>
              </a:rPr>
              <a:t>To</a:t>
            </a:r>
          </a:p>
          <a:p>
            <a:pPr marL="457200" indent="-457200">
              <a:buFont typeface="+mj-lt"/>
              <a:buAutoNum type="alphaLcParenR"/>
            </a:pPr>
            <a:r>
              <a:rPr lang="en-US" sz="2000">
                <a:solidFill>
                  <a:srgbClr val="161616"/>
                </a:solidFill>
                <a:latin typeface="Segoe UI" panose="020B0502040204020203" pitchFamily="34" charset="0"/>
              </a:rPr>
              <a:t>Select the </a:t>
            </a:r>
            <a:r>
              <a:rPr lang="en-US" sz="2000" b="1">
                <a:solidFill>
                  <a:srgbClr val="161616"/>
                </a:solidFill>
                <a:latin typeface="Segoe UI" panose="020B0502040204020203" pitchFamily="34" charset="0"/>
              </a:rPr>
              <a:t>subject </a:t>
            </a:r>
            <a:r>
              <a:rPr lang="en-US" sz="2000">
                <a:solidFill>
                  <a:srgbClr val="161616"/>
                </a:solidFill>
                <a:latin typeface="Segoe UI" panose="020B0502040204020203" pitchFamily="34" charset="0"/>
              </a:rPr>
              <a:t>textbox, </a:t>
            </a:r>
            <a:r>
              <a:rPr lang="en-US" sz="2000" err="1">
                <a:solidFill>
                  <a:srgbClr val="161616"/>
                </a:solidFill>
                <a:latin typeface="Segoe UI" panose="020B0502040204020203" pitchFamily="34" charset="0"/>
              </a:rPr>
              <a:t>clic</a:t>
            </a:r>
            <a:r>
              <a:rPr lang="en-US" sz="2000">
                <a:solidFill>
                  <a:srgbClr val="161616"/>
                </a:solidFill>
                <a:latin typeface="Segoe UI" panose="020B0502040204020203" pitchFamily="34" charset="0"/>
              </a:rPr>
              <a:t> on the </a:t>
            </a:r>
            <a:r>
              <a:rPr lang="en-US" sz="2000" b="1">
                <a:solidFill>
                  <a:srgbClr val="161616"/>
                </a:solidFill>
                <a:latin typeface="Segoe UI" panose="020B0502040204020203" pitchFamily="34" charset="0"/>
              </a:rPr>
              <a:t>Add dynamic content </a:t>
            </a:r>
            <a:r>
              <a:rPr lang="en-US" sz="2000">
                <a:solidFill>
                  <a:srgbClr val="161616"/>
                </a:solidFill>
                <a:latin typeface="Segoe UI" panose="020B0502040204020203" pitchFamily="34" charset="0"/>
              </a:rPr>
              <a:t>link, on the add dynamic content window search for Requestor and Select </a:t>
            </a:r>
            <a:r>
              <a:rPr lang="en-US" sz="2000" b="1">
                <a:solidFill>
                  <a:srgbClr val="161616"/>
                </a:solidFill>
                <a:latin typeface="Segoe UI" panose="020B0502040204020203" pitchFamily="34" charset="0"/>
              </a:rPr>
              <a:t>DisplayName</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Write An user was added for an Exception to the CA policies as</a:t>
            </a:r>
            <a:r>
              <a:rPr lang="en-US" sz="2000" b="1">
                <a:solidFill>
                  <a:srgbClr val="161616"/>
                </a:solidFill>
                <a:latin typeface="Segoe UI" panose="020B0502040204020203" pitchFamily="34" charset="0"/>
              </a:rPr>
              <a:t> body</a:t>
            </a:r>
          </a:p>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Save</a:t>
            </a:r>
            <a:endParaRPr lang="en-US" sz="2000">
              <a:solidFill>
                <a:srgbClr val="161616"/>
              </a:solidFill>
              <a:latin typeface="Segoe UI" panose="020B0502040204020203" pitchFamily="34" charset="0"/>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6" name="Picture 15">
            <a:extLst>
              <a:ext uri="{FF2B5EF4-FFF2-40B4-BE49-F238E27FC236}">
                <a16:creationId xmlns:a16="http://schemas.microsoft.com/office/drawing/2014/main" id="{E54F4A69-1080-1693-ACFB-22896B2A8C71}"/>
              </a:ext>
            </a:extLst>
          </p:cNvPr>
          <p:cNvPicPr>
            <a:picLocks noChangeAspect="1"/>
          </p:cNvPicPr>
          <p:nvPr/>
        </p:nvPicPr>
        <p:blipFill>
          <a:blip r:embed="rId2"/>
          <a:stretch>
            <a:fillRect/>
          </a:stretch>
        </p:blipFill>
        <p:spPr>
          <a:xfrm>
            <a:off x="5839612" y="1743959"/>
            <a:ext cx="5604528" cy="3645664"/>
          </a:xfrm>
          <a:prstGeom prst="rect">
            <a:avLst/>
          </a:prstGeom>
        </p:spPr>
      </p:pic>
    </p:spTree>
    <p:extLst>
      <p:ext uri="{BB962C8B-B14F-4D97-AF65-F5344CB8AC3E}">
        <p14:creationId xmlns:p14="http://schemas.microsoft.com/office/powerpoint/2010/main" val="26844596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D32F-BA01-32C5-688C-17F93F2BFD56}"/>
              </a:ext>
            </a:extLst>
          </p:cNvPr>
          <p:cNvSpPr>
            <a:spLocks noGrp="1"/>
          </p:cNvSpPr>
          <p:nvPr>
            <p:ph type="title"/>
          </p:nvPr>
        </p:nvSpPr>
        <p:spPr/>
        <p:txBody>
          <a:bodyPr>
            <a:normAutofit/>
          </a:bodyPr>
          <a:lstStyle/>
          <a:p>
            <a:r>
              <a:rPr lang="en-US" sz="3200"/>
              <a:t>Step 3: Search the existing Access Package</a:t>
            </a:r>
          </a:p>
        </p:txBody>
      </p:sp>
      <p:sp>
        <p:nvSpPr>
          <p:cNvPr id="5" name="Content Placeholder 2">
            <a:extLst>
              <a:ext uri="{FF2B5EF4-FFF2-40B4-BE49-F238E27FC236}">
                <a16:creationId xmlns:a16="http://schemas.microsoft.com/office/drawing/2014/main" id="{B3DF1484-98B4-F947-BB1F-FE80C2F13C57}"/>
              </a:ext>
            </a:extLst>
          </p:cNvPr>
          <p:cNvSpPr txBox="1">
            <a:spLocks/>
          </p:cNvSpPr>
          <p:nvPr/>
        </p:nvSpPr>
        <p:spPr>
          <a:xfrm>
            <a:off x="584201" y="1435100"/>
            <a:ext cx="4647676"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the Entra portal, in the left navigation, under </a:t>
            </a:r>
            <a:r>
              <a:rPr lang="en-US" sz="2000" b="1">
                <a:solidFill>
                  <a:srgbClr val="161616"/>
                </a:solidFill>
                <a:latin typeface="Segoe UI" panose="020B0502040204020203" pitchFamily="34" charset="0"/>
              </a:rPr>
              <a:t>Identity Governance </a:t>
            </a: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Entitlement Management</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On the left menu, select </a:t>
            </a:r>
            <a:r>
              <a:rPr lang="en-US" sz="2000" b="1">
                <a:solidFill>
                  <a:srgbClr val="161616"/>
                </a:solidFill>
                <a:latin typeface="Segoe UI" panose="020B0502040204020203" pitchFamily="34" charset="0"/>
              </a:rPr>
              <a:t>Access packages</a:t>
            </a:r>
            <a:r>
              <a:rPr lang="en-US" sz="2000">
                <a:solidFill>
                  <a:srgbClr val="161616"/>
                </a:solidFill>
                <a:latin typeface="Segoe UI" panose="020B0502040204020203" pitchFamily="34" charset="0"/>
              </a:rPr>
              <a:t>. </a:t>
            </a:r>
          </a:p>
          <a:p>
            <a:pPr marL="457200" indent="-457200">
              <a:buFont typeface="+mj-lt"/>
              <a:buAutoNum type="alphaLcParenR"/>
            </a:pPr>
            <a:r>
              <a:rPr lang="en-US" sz="2000">
                <a:solidFill>
                  <a:srgbClr val="161616"/>
                </a:solidFill>
                <a:latin typeface="Segoe UI" panose="020B0502040204020203" pitchFamily="34" charset="0"/>
              </a:rPr>
              <a:t>On the search bar, write temporary and press </a:t>
            </a:r>
            <a:r>
              <a:rPr lang="en-US" sz="2000" b="1">
                <a:solidFill>
                  <a:srgbClr val="161616"/>
                </a:solidFill>
                <a:latin typeface="Segoe UI" panose="020B0502040204020203" pitchFamily="34" charset="0"/>
              </a:rPr>
              <a:t>Enter </a:t>
            </a:r>
            <a:r>
              <a:rPr lang="en-US" sz="2000">
                <a:solidFill>
                  <a:srgbClr val="161616"/>
                </a:solidFill>
                <a:latin typeface="Segoe UI" panose="020B0502040204020203" pitchFamily="34" charset="0"/>
              </a:rPr>
              <a:t>to get the access package created on the past scenario</a:t>
            </a:r>
          </a:p>
          <a:p>
            <a:pPr marL="457200" indent="-457200">
              <a:buFont typeface="+mj-lt"/>
              <a:buAutoNum type="alphaLcParenR"/>
            </a:pPr>
            <a:r>
              <a:rPr lang="en-US" sz="2000">
                <a:solidFill>
                  <a:srgbClr val="161616"/>
                </a:solidFill>
                <a:latin typeface="Segoe UI" panose="020B0502040204020203" pitchFamily="34" charset="0"/>
              </a:rPr>
              <a:t>Open it </a:t>
            </a:r>
          </a:p>
        </p:txBody>
      </p:sp>
      <p:pic>
        <p:nvPicPr>
          <p:cNvPr id="7" name="Picture 6">
            <a:extLst>
              <a:ext uri="{FF2B5EF4-FFF2-40B4-BE49-F238E27FC236}">
                <a16:creationId xmlns:a16="http://schemas.microsoft.com/office/drawing/2014/main" id="{D2D5D561-FD2A-3680-B932-14AB912A74F9}"/>
              </a:ext>
            </a:extLst>
          </p:cNvPr>
          <p:cNvPicPr>
            <a:picLocks noChangeAspect="1"/>
          </p:cNvPicPr>
          <p:nvPr/>
        </p:nvPicPr>
        <p:blipFill>
          <a:blip r:embed="rId2"/>
          <a:stretch>
            <a:fillRect/>
          </a:stretch>
        </p:blipFill>
        <p:spPr>
          <a:xfrm>
            <a:off x="5485334" y="1221952"/>
            <a:ext cx="6522293" cy="4710545"/>
          </a:xfrm>
          <a:prstGeom prst="rect">
            <a:avLst/>
          </a:prstGeom>
        </p:spPr>
      </p:pic>
    </p:spTree>
    <p:extLst>
      <p:ext uri="{BB962C8B-B14F-4D97-AF65-F5344CB8AC3E}">
        <p14:creationId xmlns:p14="http://schemas.microsoft.com/office/powerpoint/2010/main" val="28533664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E23-401B-3B5A-3477-75E9F1D583D0}"/>
              </a:ext>
            </a:extLst>
          </p:cNvPr>
          <p:cNvSpPr>
            <a:spLocks noGrp="1"/>
          </p:cNvSpPr>
          <p:nvPr>
            <p:ph type="title"/>
          </p:nvPr>
        </p:nvSpPr>
        <p:spPr/>
        <p:txBody>
          <a:bodyPr>
            <a:normAutofit/>
          </a:bodyPr>
          <a:lstStyle/>
          <a:p>
            <a:r>
              <a:rPr lang="en-US" sz="3200"/>
              <a:t>Step 4 Trigger Logic App from the Access Package</a:t>
            </a:r>
          </a:p>
        </p:txBody>
      </p:sp>
      <p:sp>
        <p:nvSpPr>
          <p:cNvPr id="4" name="Content Placeholder 2">
            <a:extLst>
              <a:ext uri="{FF2B5EF4-FFF2-40B4-BE49-F238E27FC236}">
                <a16:creationId xmlns:a16="http://schemas.microsoft.com/office/drawing/2014/main" id="{4D95E41D-3C48-0FAE-34F3-DC95245FD36F}"/>
              </a:ext>
            </a:extLst>
          </p:cNvPr>
          <p:cNvSpPr txBox="1">
            <a:spLocks/>
          </p:cNvSpPr>
          <p:nvPr/>
        </p:nvSpPr>
        <p:spPr>
          <a:xfrm>
            <a:off x="584201" y="1435100"/>
            <a:ext cx="4647676" cy="10464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Policies </a:t>
            </a:r>
            <a:r>
              <a:rPr lang="en-US" sz="2000">
                <a:solidFill>
                  <a:srgbClr val="161616"/>
                </a:solidFill>
                <a:latin typeface="Segoe UI" panose="020B0502040204020203" pitchFamily="34" charset="0"/>
              </a:rPr>
              <a:t>on the left menu</a:t>
            </a:r>
          </a:p>
          <a:p>
            <a:pPr marL="457200" indent="-457200">
              <a:buFont typeface="+mj-lt"/>
              <a:buAutoNum type="alphaLcParenR"/>
            </a:pPr>
            <a:r>
              <a:rPr lang="en-US" sz="2000">
                <a:solidFill>
                  <a:srgbClr val="161616"/>
                </a:solidFill>
                <a:latin typeface="Segoe UI" panose="020B0502040204020203" pitchFamily="34" charset="0"/>
              </a:rPr>
              <a:t>Select Initial Policy</a:t>
            </a:r>
          </a:p>
          <a:p>
            <a:pPr marL="457200" indent="-457200">
              <a:buFont typeface="+mj-lt"/>
              <a:buAutoNum type="alphaLcParenR"/>
            </a:pPr>
            <a:r>
              <a:rPr lang="en-US" sz="2000">
                <a:solidFill>
                  <a:srgbClr val="161616"/>
                </a:solidFill>
                <a:latin typeface="Segoe UI" panose="020B0502040204020203" pitchFamily="34" charset="0"/>
              </a:rPr>
              <a:t>Select the 3 points and select </a:t>
            </a:r>
            <a:r>
              <a:rPr lang="en-US" sz="2000" b="1">
                <a:solidFill>
                  <a:srgbClr val="161616"/>
                </a:solidFill>
                <a:latin typeface="Segoe UI" panose="020B0502040204020203" pitchFamily="34" charset="0"/>
              </a:rPr>
              <a:t>Edit</a:t>
            </a:r>
          </a:p>
        </p:txBody>
      </p:sp>
      <p:pic>
        <p:nvPicPr>
          <p:cNvPr id="22" name="Picture 21">
            <a:extLst>
              <a:ext uri="{FF2B5EF4-FFF2-40B4-BE49-F238E27FC236}">
                <a16:creationId xmlns:a16="http://schemas.microsoft.com/office/drawing/2014/main" id="{58693BF6-E9C6-B061-725C-3ED9CE25AF0E}"/>
              </a:ext>
            </a:extLst>
          </p:cNvPr>
          <p:cNvPicPr>
            <a:picLocks noChangeAspect="1"/>
          </p:cNvPicPr>
          <p:nvPr/>
        </p:nvPicPr>
        <p:blipFill>
          <a:blip r:embed="rId2"/>
          <a:stretch>
            <a:fillRect/>
          </a:stretch>
        </p:blipFill>
        <p:spPr>
          <a:xfrm>
            <a:off x="5518427" y="1435100"/>
            <a:ext cx="6222693" cy="3042632"/>
          </a:xfrm>
          <a:prstGeom prst="rect">
            <a:avLst/>
          </a:prstGeom>
        </p:spPr>
      </p:pic>
    </p:spTree>
    <p:extLst>
      <p:ext uri="{BB962C8B-B14F-4D97-AF65-F5344CB8AC3E}">
        <p14:creationId xmlns:p14="http://schemas.microsoft.com/office/powerpoint/2010/main" val="8019619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308F-227D-D0B9-603F-D014727D5184}"/>
              </a:ext>
            </a:extLst>
          </p:cNvPr>
          <p:cNvSpPr>
            <a:spLocks noGrp="1"/>
          </p:cNvSpPr>
          <p:nvPr>
            <p:ph type="title"/>
          </p:nvPr>
        </p:nvSpPr>
        <p:spPr/>
        <p:txBody>
          <a:bodyPr/>
          <a:lstStyle/>
          <a:p>
            <a:r>
              <a:rPr lang="en-US" sz="3200"/>
              <a:t>Step 4 Trigger Logic App from the Access Package</a:t>
            </a:r>
          </a:p>
        </p:txBody>
      </p:sp>
      <p:sp>
        <p:nvSpPr>
          <p:cNvPr id="6" name="Content Placeholder 2">
            <a:extLst>
              <a:ext uri="{FF2B5EF4-FFF2-40B4-BE49-F238E27FC236}">
                <a16:creationId xmlns:a16="http://schemas.microsoft.com/office/drawing/2014/main" id="{06FF425A-0648-2BDA-913A-82CB8A7E7C6C}"/>
              </a:ext>
            </a:extLst>
          </p:cNvPr>
          <p:cNvSpPr txBox="1">
            <a:spLocks/>
          </p:cNvSpPr>
          <p:nvPr/>
        </p:nvSpPr>
        <p:spPr>
          <a:xfrm>
            <a:off x="584201" y="1435100"/>
            <a:ext cx="4647676"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Go </a:t>
            </a:r>
            <a:r>
              <a:rPr lang="en-US" sz="2000" b="1">
                <a:solidFill>
                  <a:srgbClr val="161616"/>
                </a:solidFill>
              </a:rPr>
              <a:t>to Custom Extensions </a:t>
            </a:r>
            <a:r>
              <a:rPr lang="en-US" sz="2000">
                <a:solidFill>
                  <a:srgbClr val="161616"/>
                </a:solidFill>
              </a:rPr>
              <a:t>tab</a:t>
            </a:r>
          </a:p>
          <a:p>
            <a:pPr marL="457200" indent="-457200">
              <a:buFont typeface="+mj-lt"/>
              <a:buAutoNum type="alphaLcParenR"/>
            </a:pPr>
            <a:r>
              <a:rPr lang="en-US" sz="2000">
                <a:solidFill>
                  <a:srgbClr val="161616"/>
                </a:solidFill>
              </a:rPr>
              <a:t>Select Request is approved as </a:t>
            </a:r>
            <a:r>
              <a:rPr lang="en-US" sz="2000" b="1">
                <a:solidFill>
                  <a:srgbClr val="161616"/>
                </a:solidFill>
              </a:rPr>
              <a:t>stage ok </a:t>
            </a:r>
          </a:p>
          <a:p>
            <a:pPr marL="457200" indent="-457200">
              <a:buFont typeface="+mj-lt"/>
              <a:buAutoNum type="alphaLcParenR"/>
            </a:pPr>
            <a:r>
              <a:rPr lang="en-US" sz="2000">
                <a:solidFill>
                  <a:srgbClr val="161616"/>
                </a:solidFill>
              </a:rPr>
              <a:t>Select IT notification as </a:t>
            </a:r>
            <a:r>
              <a:rPr lang="en-US" sz="2000" b="1">
                <a:solidFill>
                  <a:srgbClr val="161616"/>
                </a:solidFill>
              </a:rPr>
              <a:t>Custom Extension</a:t>
            </a:r>
          </a:p>
          <a:p>
            <a:pPr marL="457200" indent="-457200">
              <a:buFont typeface="+mj-lt"/>
              <a:buAutoNum type="alphaLcParenR"/>
            </a:pPr>
            <a:r>
              <a:rPr lang="en-US" sz="2000">
                <a:solidFill>
                  <a:srgbClr val="161616"/>
                </a:solidFill>
              </a:rPr>
              <a:t>Select </a:t>
            </a:r>
            <a:r>
              <a:rPr lang="en-US" sz="2000" b="1">
                <a:solidFill>
                  <a:srgbClr val="161616"/>
                </a:solidFill>
              </a:rPr>
              <a:t>Update</a:t>
            </a:r>
            <a:endParaRPr lang="en-US" sz="2000">
              <a:solidFill>
                <a:srgbClr val="161616"/>
              </a:solidFill>
            </a:endParaRPr>
          </a:p>
        </p:txBody>
      </p:sp>
      <p:pic>
        <p:nvPicPr>
          <p:cNvPr id="9" name="Picture 8">
            <a:extLst>
              <a:ext uri="{FF2B5EF4-FFF2-40B4-BE49-F238E27FC236}">
                <a16:creationId xmlns:a16="http://schemas.microsoft.com/office/drawing/2014/main" id="{E40D448C-7B35-F692-DA73-A918B2DEE265}"/>
              </a:ext>
            </a:extLst>
          </p:cNvPr>
          <p:cNvPicPr>
            <a:picLocks noChangeAspect="1"/>
          </p:cNvPicPr>
          <p:nvPr/>
        </p:nvPicPr>
        <p:blipFill>
          <a:blip r:embed="rId2"/>
          <a:stretch>
            <a:fillRect/>
          </a:stretch>
        </p:blipFill>
        <p:spPr>
          <a:xfrm>
            <a:off x="5541945" y="1543049"/>
            <a:ext cx="6064837" cy="4871699"/>
          </a:xfrm>
          <a:prstGeom prst="rect">
            <a:avLst/>
          </a:prstGeom>
        </p:spPr>
      </p:pic>
    </p:spTree>
    <p:extLst>
      <p:ext uri="{BB962C8B-B14F-4D97-AF65-F5344CB8AC3E}">
        <p14:creationId xmlns:p14="http://schemas.microsoft.com/office/powerpoint/2010/main" val="231146249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ight modern kitchen">
            <a:extLst>
              <a:ext uri="{FF2B5EF4-FFF2-40B4-BE49-F238E27FC236}">
                <a16:creationId xmlns:a16="http://schemas.microsoft.com/office/drawing/2014/main" id="{FEABFDB2-6B59-948E-4D75-CC7850C2E4F4}"/>
              </a:ext>
            </a:extLst>
          </p:cNvPr>
          <p:cNvPicPr>
            <a:picLocks noChangeAspect="1"/>
          </p:cNvPicPr>
          <p:nvPr/>
        </p:nvPicPr>
        <p:blipFill rotWithShape="1">
          <a:blip r:embed="rId2"/>
          <a:srcRect t="1573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2575CEC9-F456-5189-8E2D-250B97115CAF}"/>
              </a:ext>
            </a:extLst>
          </p:cNvPr>
          <p:cNvSpPr>
            <a:spLocks noGrp="1"/>
          </p:cNvSpPr>
          <p:nvPr>
            <p:ph type="title"/>
          </p:nvPr>
        </p:nvSpPr>
        <p:spPr>
          <a:xfrm>
            <a:off x="0" y="3657600"/>
            <a:ext cx="12192000" cy="3200400"/>
          </a:xfrm>
        </p:spPr>
        <p:txBody>
          <a:bodyPr wrap="square" anchor="b">
            <a:normAutofit/>
          </a:bodyPr>
          <a:lstStyle/>
          <a:p>
            <a:r>
              <a:rPr lang="en-US" dirty="0"/>
              <a:t>Thank you </a:t>
            </a:r>
          </a:p>
        </p:txBody>
      </p:sp>
    </p:spTree>
    <p:extLst>
      <p:ext uri="{BB962C8B-B14F-4D97-AF65-F5344CB8AC3E}">
        <p14:creationId xmlns:p14="http://schemas.microsoft.com/office/powerpoint/2010/main" val="36679120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200"/>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448066" y="2997728"/>
            <a:ext cx="862439" cy="338554"/>
          </a:xfrm>
          <a:prstGeom prst="rect">
            <a:avLst/>
          </a:prstGeom>
          <a:noFill/>
        </p:spPr>
        <p:txBody>
          <a:bodyPr wrap="square" rtlCol="0">
            <a:spAutoFit/>
          </a:bodyPr>
          <a:lstStyle/>
          <a:p>
            <a:r>
              <a:rPr lang="en-US" sz="1600"/>
              <a:t>1 hour</a:t>
            </a:r>
          </a:p>
        </p:txBody>
      </p:sp>
      <p:sp>
        <p:nvSpPr>
          <p:cNvPr id="28" name="TextBox 12">
            <a:extLst>
              <a:ext uri="{FF2B5EF4-FFF2-40B4-BE49-F238E27FC236}">
                <a16:creationId xmlns:a16="http://schemas.microsoft.com/office/drawing/2014/main" id="{AE287A6F-D1CA-45F7-95D6-D5D0F26B44D7}"/>
              </a:ext>
            </a:extLst>
          </p:cNvPr>
          <p:cNvSpPr txBox="1"/>
          <p:nvPr/>
        </p:nvSpPr>
        <p:spPr>
          <a:xfrm>
            <a:off x="918992" y="2264225"/>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flipV="1">
            <a:off x="650488" y="2944668"/>
            <a:ext cx="10928342" cy="1123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338578" y="279994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10032981" y="2870256"/>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908549" y="2989964"/>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D69F2A33-C1D5-9570-69FB-B081E1F0DBE2}"/>
              </a:ext>
            </a:extLst>
          </p:cNvPr>
          <p:cNvSpPr txBox="1"/>
          <p:nvPr/>
        </p:nvSpPr>
        <p:spPr>
          <a:xfrm>
            <a:off x="8369860" y="2997728"/>
            <a:ext cx="862439" cy="338554"/>
          </a:xfrm>
          <a:prstGeom prst="rect">
            <a:avLst/>
          </a:prstGeom>
          <a:noFill/>
        </p:spPr>
        <p:txBody>
          <a:bodyPr wrap="square" rtlCol="0">
            <a:spAutoFit/>
          </a:bodyPr>
          <a:lstStyle/>
          <a:p>
            <a:r>
              <a:rPr lang="en-US" sz="1600"/>
              <a:t>2 hours</a:t>
            </a:r>
          </a:p>
        </p:txBody>
      </p:sp>
      <p:sp>
        <p:nvSpPr>
          <p:cNvPr id="9" name="TextBox 12">
            <a:extLst>
              <a:ext uri="{FF2B5EF4-FFF2-40B4-BE49-F238E27FC236}">
                <a16:creationId xmlns:a16="http://schemas.microsoft.com/office/drawing/2014/main" id="{D3E65AC3-116B-4AB7-715D-68E815936089}"/>
              </a:ext>
            </a:extLst>
          </p:cNvPr>
          <p:cNvSpPr txBox="1"/>
          <p:nvPr/>
        </p:nvSpPr>
        <p:spPr>
          <a:xfrm>
            <a:off x="3308206" y="2301250"/>
            <a:ext cx="1713312" cy="523220"/>
          </a:xfrm>
          <a:prstGeom prst="rect">
            <a:avLst/>
          </a:prstGeom>
          <a:noFill/>
        </p:spPr>
        <p:txBody>
          <a:bodyPr wrap="square" rtlCol="0">
            <a:spAutoFit/>
          </a:bodyPr>
          <a:lstStyle/>
          <a:p>
            <a:pPr algn="ctr"/>
            <a:r>
              <a:rPr lang="en-US" sz="1400" b="1"/>
              <a:t>Auto-assignment policies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1578830" y="2788713"/>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10447887" y="2997728"/>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10203387" y="2268092"/>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734667" y="-2047709"/>
            <a:ext cx="771527" cy="1115878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7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3181908"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7242066"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5333916" y="2214770"/>
            <a:ext cx="1713312" cy="584775"/>
          </a:xfrm>
          <a:prstGeom prst="rect">
            <a:avLst/>
          </a:prstGeom>
          <a:noFill/>
        </p:spPr>
        <p:txBody>
          <a:bodyPr wrap="square" rtlCol="0">
            <a:spAutoFit/>
          </a:bodyPr>
          <a:lstStyle/>
          <a:p>
            <a:pPr algn="ctr"/>
            <a:r>
              <a:rPr lang="en-US" sz="1600" b="1"/>
              <a:t>Custom extensions</a:t>
            </a:r>
          </a:p>
        </p:txBody>
      </p:sp>
      <p:sp>
        <p:nvSpPr>
          <p:cNvPr id="10" name="Ellipse 33">
            <a:extLst>
              <a:ext uri="{FF2B5EF4-FFF2-40B4-BE49-F238E27FC236}">
                <a16:creationId xmlns:a16="http://schemas.microsoft.com/office/drawing/2014/main" id="{F922D63B-3506-131C-8019-C070D5CA8141}"/>
              </a:ext>
            </a:extLst>
          </p:cNvPr>
          <p:cNvSpPr/>
          <p:nvPr/>
        </p:nvSpPr>
        <p:spPr bwMode="auto">
          <a:xfrm>
            <a:off x="5096105" y="286188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2">
            <a:extLst>
              <a:ext uri="{FF2B5EF4-FFF2-40B4-BE49-F238E27FC236}">
                <a16:creationId xmlns:a16="http://schemas.microsoft.com/office/drawing/2014/main" id="{8B14E10A-7630-95E8-AEAF-227A465F3974}"/>
              </a:ext>
            </a:extLst>
          </p:cNvPr>
          <p:cNvSpPr txBox="1"/>
          <p:nvPr/>
        </p:nvSpPr>
        <p:spPr>
          <a:xfrm>
            <a:off x="7923989" y="2265493"/>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
        <p:nvSpPr>
          <p:cNvPr id="18" name="TextBox 23">
            <a:extLst>
              <a:ext uri="{FF2B5EF4-FFF2-40B4-BE49-F238E27FC236}">
                <a16:creationId xmlns:a16="http://schemas.microsoft.com/office/drawing/2014/main" id="{24B082C2-86A7-FE0C-FB93-8C30097EFD9C}"/>
              </a:ext>
            </a:extLst>
          </p:cNvPr>
          <p:cNvSpPr txBox="1"/>
          <p:nvPr/>
        </p:nvSpPr>
        <p:spPr>
          <a:xfrm>
            <a:off x="3690058" y="3037945"/>
            <a:ext cx="862439" cy="338554"/>
          </a:xfrm>
          <a:prstGeom prst="rect">
            <a:avLst/>
          </a:prstGeom>
          <a:noFill/>
        </p:spPr>
        <p:txBody>
          <a:bodyPr wrap="square" rtlCol="0">
            <a:spAutoFit/>
          </a:bodyPr>
          <a:lstStyle/>
          <a:p>
            <a:r>
              <a:rPr lang="en-US" sz="1600"/>
              <a:t>1 hour</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200"/>
              <a:t>PoC | Phase 1: Entitlement Management</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Entitlement Management </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397984" cy="169164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connected Organization and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54" name="TextBox 23">
            <a:extLst>
              <a:ext uri="{FF2B5EF4-FFF2-40B4-BE49-F238E27FC236}">
                <a16:creationId xmlns:a16="http://schemas.microsoft.com/office/drawing/2014/main" id="{A8A71455-B578-A031-32F0-7874B1A09823}"/>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59" name="TextBox 23">
            <a:extLst>
              <a:ext uri="{FF2B5EF4-FFF2-40B4-BE49-F238E27FC236}">
                <a16:creationId xmlns:a16="http://schemas.microsoft.com/office/drawing/2014/main" id="{5E7AB82C-D80E-C76E-BC78-1911786CB947}"/>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60" name="TextBox 23">
            <a:extLst>
              <a:ext uri="{FF2B5EF4-FFF2-40B4-BE49-F238E27FC236}">
                <a16:creationId xmlns:a16="http://schemas.microsoft.com/office/drawing/2014/main" id="{470FFFA7-A2E3-07C4-F783-C11D489AC711}"/>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63" name="TextBox 23">
            <a:extLst>
              <a:ext uri="{FF2B5EF4-FFF2-40B4-BE49-F238E27FC236}">
                <a16:creationId xmlns:a16="http://schemas.microsoft.com/office/drawing/2014/main" id="{E7824346-7532-F47E-6291-0DB6D0AD9F7C}"/>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cxnSp>
        <p:nvCxnSpPr>
          <p:cNvPr id="73" name="Gerade Verbindung mit Pfeil 2">
            <a:extLst>
              <a:ext uri="{FF2B5EF4-FFF2-40B4-BE49-F238E27FC236}">
                <a16:creationId xmlns:a16="http://schemas.microsoft.com/office/drawing/2014/main" id="{01A8A0B7-A048-EB37-18B1-96EC6368B9FE}"/>
              </a:ext>
            </a:extLst>
          </p:cNvPr>
          <p:cNvCxnSpPr>
            <a:cxnSpLocks/>
            <a:stCxn id="74" idx="6"/>
            <a:endCxn id="77" idx="2"/>
          </p:cNvCxnSpPr>
          <p:nvPr/>
        </p:nvCxnSpPr>
        <p:spPr>
          <a:xfrm>
            <a:off x="785858" y="2231586"/>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Ellipse 4">
            <a:extLst>
              <a:ext uri="{FF2B5EF4-FFF2-40B4-BE49-F238E27FC236}">
                <a16:creationId xmlns:a16="http://schemas.microsoft.com/office/drawing/2014/main" id="{257C39AA-1CD4-7143-9F8F-09C182F60327}"/>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Ellipse 40">
            <a:extLst>
              <a:ext uri="{FF2B5EF4-FFF2-40B4-BE49-F238E27FC236}">
                <a16:creationId xmlns:a16="http://schemas.microsoft.com/office/drawing/2014/main" id="{8F32DBC6-7B38-8857-1A2F-8EDEBCDF9B48}"/>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Ellipse 4">
            <a:extLst>
              <a:ext uri="{FF2B5EF4-FFF2-40B4-BE49-F238E27FC236}">
                <a16:creationId xmlns:a16="http://schemas.microsoft.com/office/drawing/2014/main" id="{26E58B86-255A-C86E-E3CC-C82D06A4C9A7}"/>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Ellipse 33">
            <a:extLst>
              <a:ext uri="{FF2B5EF4-FFF2-40B4-BE49-F238E27FC236}">
                <a16:creationId xmlns:a16="http://schemas.microsoft.com/office/drawing/2014/main" id="{7C5C2E59-B98F-4874-C044-6028D87B217F}"/>
              </a:ext>
            </a:extLst>
          </p:cNvPr>
          <p:cNvSpPr/>
          <p:nvPr/>
        </p:nvSpPr>
        <p:spPr bwMode="auto">
          <a:xfrm>
            <a:off x="3259370"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Ellipse 33">
            <a:extLst>
              <a:ext uri="{FF2B5EF4-FFF2-40B4-BE49-F238E27FC236}">
                <a16:creationId xmlns:a16="http://schemas.microsoft.com/office/drawing/2014/main" id="{3FEB77A4-4063-9AE7-983B-C0CF093D0F17}"/>
              </a:ext>
            </a:extLst>
          </p:cNvPr>
          <p:cNvSpPr/>
          <p:nvPr/>
        </p:nvSpPr>
        <p:spPr bwMode="auto">
          <a:xfrm>
            <a:off x="5264762"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9" name="Gerade Verbindung mit Pfeil 2">
            <a:extLst>
              <a:ext uri="{FF2B5EF4-FFF2-40B4-BE49-F238E27FC236}">
                <a16:creationId xmlns:a16="http://schemas.microsoft.com/office/drawing/2014/main" id="{DB77BED9-5D04-0F22-D7FC-C81EFE2CB212}"/>
              </a:ext>
            </a:extLst>
          </p:cNvPr>
          <p:cNvCxnSpPr>
            <a:cxnSpLocks/>
          </p:cNvCxnSpPr>
          <p:nvPr/>
        </p:nvCxnSpPr>
        <p:spPr>
          <a:xfrm>
            <a:off x="3433922" y="2231586"/>
            <a:ext cx="7786583" cy="8910"/>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llipse 33">
            <a:extLst>
              <a:ext uri="{FF2B5EF4-FFF2-40B4-BE49-F238E27FC236}">
                <a16:creationId xmlns:a16="http://schemas.microsoft.com/office/drawing/2014/main" id="{C95AF6C5-544C-1F05-D01F-21F4116658B0}"/>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23">
            <a:extLst>
              <a:ext uri="{FF2B5EF4-FFF2-40B4-BE49-F238E27FC236}">
                <a16:creationId xmlns:a16="http://schemas.microsoft.com/office/drawing/2014/main" id="{7E42F5A9-639A-E620-6A98-FA8F40E7AF9E}"/>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sp>
        <p:nvSpPr>
          <p:cNvPr id="2" name="TextBox 12">
            <a:extLst>
              <a:ext uri="{FF2B5EF4-FFF2-40B4-BE49-F238E27FC236}">
                <a16:creationId xmlns:a16="http://schemas.microsoft.com/office/drawing/2014/main" id="{8614C1D2-FC8F-F029-2AF5-28A2A549A6E8}"/>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8" name="TextBox 12">
            <a:extLst>
              <a:ext uri="{FF2B5EF4-FFF2-40B4-BE49-F238E27FC236}">
                <a16:creationId xmlns:a16="http://schemas.microsoft.com/office/drawing/2014/main" id="{C9933A2C-9F20-F21F-AEFF-7980233E3A57}"/>
              </a:ext>
            </a:extLst>
          </p:cNvPr>
          <p:cNvSpPr txBox="1"/>
          <p:nvPr/>
        </p:nvSpPr>
        <p:spPr>
          <a:xfrm>
            <a:off x="3412446" y="1579326"/>
            <a:ext cx="1713312" cy="523220"/>
          </a:xfrm>
          <a:prstGeom prst="rect">
            <a:avLst/>
          </a:prstGeom>
          <a:noFill/>
        </p:spPr>
        <p:txBody>
          <a:bodyPr wrap="square" rtlCol="0">
            <a:spAutoFit/>
          </a:bodyPr>
          <a:lstStyle/>
          <a:p>
            <a:pPr algn="ctr"/>
            <a:r>
              <a:rPr lang="en-US" sz="1400" b="1"/>
              <a:t>Auto-assignment policies</a:t>
            </a:r>
          </a:p>
        </p:txBody>
      </p:sp>
      <p:sp>
        <p:nvSpPr>
          <p:cNvPr id="9" name="TextBox 12">
            <a:extLst>
              <a:ext uri="{FF2B5EF4-FFF2-40B4-BE49-F238E27FC236}">
                <a16:creationId xmlns:a16="http://schemas.microsoft.com/office/drawing/2014/main" id="{403CBDDD-7757-8368-88ED-38B690A2DB3F}"/>
              </a:ext>
            </a:extLst>
          </p:cNvPr>
          <p:cNvSpPr txBox="1"/>
          <p:nvPr/>
        </p:nvSpPr>
        <p:spPr>
          <a:xfrm>
            <a:off x="10194595" y="1570066"/>
            <a:ext cx="1193949" cy="338554"/>
          </a:xfrm>
          <a:prstGeom prst="rect">
            <a:avLst/>
          </a:prstGeom>
          <a:noFill/>
        </p:spPr>
        <p:txBody>
          <a:bodyPr wrap="square" rtlCol="0">
            <a:spAutoFit/>
          </a:bodyPr>
          <a:lstStyle/>
          <a:p>
            <a:r>
              <a:rPr lang="en-US" sz="1600" b="1"/>
              <a:t>Close-out</a:t>
            </a:r>
          </a:p>
        </p:txBody>
      </p:sp>
      <p:sp>
        <p:nvSpPr>
          <p:cNvPr id="10" name="TextBox 12">
            <a:extLst>
              <a:ext uri="{FF2B5EF4-FFF2-40B4-BE49-F238E27FC236}">
                <a16:creationId xmlns:a16="http://schemas.microsoft.com/office/drawing/2014/main" id="{0E8E7C91-6650-68BD-C88F-47C69D6543BE}"/>
              </a:ext>
            </a:extLst>
          </p:cNvPr>
          <p:cNvSpPr txBox="1"/>
          <p:nvPr/>
        </p:nvSpPr>
        <p:spPr>
          <a:xfrm>
            <a:off x="5734234" y="1517771"/>
            <a:ext cx="1713312" cy="584775"/>
          </a:xfrm>
          <a:prstGeom prst="rect">
            <a:avLst/>
          </a:prstGeom>
          <a:noFill/>
        </p:spPr>
        <p:txBody>
          <a:bodyPr wrap="square" rtlCol="0">
            <a:spAutoFit/>
          </a:bodyPr>
          <a:lstStyle/>
          <a:p>
            <a:pPr algn="ctr"/>
            <a:r>
              <a:rPr lang="en-US" sz="1600" b="1"/>
              <a:t>Custom extensions</a:t>
            </a:r>
          </a:p>
        </p:txBody>
      </p:sp>
      <p:sp>
        <p:nvSpPr>
          <p:cNvPr id="12" name="TextBox 12">
            <a:extLst>
              <a:ext uri="{FF2B5EF4-FFF2-40B4-BE49-F238E27FC236}">
                <a16:creationId xmlns:a16="http://schemas.microsoft.com/office/drawing/2014/main" id="{640AF8CE-8FBA-A4CB-E3D4-F954B21063CB}"/>
              </a:ext>
            </a:extLst>
          </p:cNvPr>
          <p:cNvSpPr txBox="1"/>
          <p:nvPr/>
        </p:nvSpPr>
        <p:spPr>
          <a:xfrm>
            <a:off x="7980216" y="1601446"/>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2: Auto-assignment policies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(2 hour): </a:t>
            </a:r>
            <a:r>
              <a:rPr lang="en-GB" sz="2000" b="1"/>
              <a:t>Auto-assignment policies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sp>
        <p:nvSpPr>
          <p:cNvPr id="12" name="TextBox 23">
            <a:extLst>
              <a:ext uri="{FF2B5EF4-FFF2-40B4-BE49-F238E27FC236}">
                <a16:creationId xmlns:a16="http://schemas.microsoft.com/office/drawing/2014/main" id="{8CC38424-CF16-F476-8E19-F6DB1CD9BE4B}"/>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14" name="TextBox 23">
            <a:extLst>
              <a:ext uri="{FF2B5EF4-FFF2-40B4-BE49-F238E27FC236}">
                <a16:creationId xmlns:a16="http://schemas.microsoft.com/office/drawing/2014/main" id="{DF12BC6A-1D02-56A2-F16D-7697D4A8CC3D}"/>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15" name="TextBox 23">
            <a:extLst>
              <a:ext uri="{FF2B5EF4-FFF2-40B4-BE49-F238E27FC236}">
                <a16:creationId xmlns:a16="http://schemas.microsoft.com/office/drawing/2014/main" id="{675BD420-4F4A-221E-4990-C49B3B7943AE}"/>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17" name="TextBox 23">
            <a:extLst>
              <a:ext uri="{FF2B5EF4-FFF2-40B4-BE49-F238E27FC236}">
                <a16:creationId xmlns:a16="http://schemas.microsoft.com/office/drawing/2014/main" id="{138E658F-A823-F553-65C5-7A60C74677BE}"/>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20" name="Ellipse 40">
            <a:extLst>
              <a:ext uri="{FF2B5EF4-FFF2-40B4-BE49-F238E27FC236}">
                <a16:creationId xmlns:a16="http://schemas.microsoft.com/office/drawing/2014/main" id="{BD33F48D-A018-2B1B-2DBB-C863DAE90F10}"/>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Ellipse 4">
            <a:extLst>
              <a:ext uri="{FF2B5EF4-FFF2-40B4-BE49-F238E27FC236}">
                <a16:creationId xmlns:a16="http://schemas.microsoft.com/office/drawing/2014/main" id="{4EF5569A-28E2-86E4-324A-7C8C06B261E5}"/>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Ellipse 33">
            <a:extLst>
              <a:ext uri="{FF2B5EF4-FFF2-40B4-BE49-F238E27FC236}">
                <a16:creationId xmlns:a16="http://schemas.microsoft.com/office/drawing/2014/main" id="{271E1A5C-CB1E-610E-518D-A946C359F0A4}"/>
              </a:ext>
            </a:extLst>
          </p:cNvPr>
          <p:cNvSpPr/>
          <p:nvPr/>
        </p:nvSpPr>
        <p:spPr bwMode="auto">
          <a:xfrm>
            <a:off x="5264762"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Gerade Verbindung mit Pfeil 2">
            <a:extLst>
              <a:ext uri="{FF2B5EF4-FFF2-40B4-BE49-F238E27FC236}">
                <a16:creationId xmlns:a16="http://schemas.microsoft.com/office/drawing/2014/main" id="{456CE692-2459-93E6-2EC1-33021AD1DC27}"/>
              </a:ext>
            </a:extLst>
          </p:cNvPr>
          <p:cNvCxnSpPr>
            <a:cxnSpLocks/>
            <a:stCxn id="22" idx="2"/>
          </p:cNvCxnSpPr>
          <p:nvPr/>
        </p:nvCxnSpPr>
        <p:spPr>
          <a:xfrm>
            <a:off x="5264762" y="2235248"/>
            <a:ext cx="5955743" cy="52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Ellipse 33">
            <a:extLst>
              <a:ext uri="{FF2B5EF4-FFF2-40B4-BE49-F238E27FC236}">
                <a16:creationId xmlns:a16="http://schemas.microsoft.com/office/drawing/2014/main" id="{765EE0AF-F998-A483-66B9-B4CD27D40D5E}"/>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3">
            <a:extLst>
              <a:ext uri="{FF2B5EF4-FFF2-40B4-BE49-F238E27FC236}">
                <a16:creationId xmlns:a16="http://schemas.microsoft.com/office/drawing/2014/main" id="{2A1DE447-1E6B-4868-7C4C-072880A3917D}"/>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28" name="Gerade Verbindung mit Pfeil 2">
            <a:extLst>
              <a:ext uri="{FF2B5EF4-FFF2-40B4-BE49-F238E27FC236}">
                <a16:creationId xmlns:a16="http://schemas.microsoft.com/office/drawing/2014/main" id="{2C56331C-C147-BB7C-BB5F-D45DE09A3259}"/>
              </a:ext>
            </a:extLst>
          </p:cNvPr>
          <p:cNvCxnSpPr>
            <a:cxnSpLocks/>
            <a:stCxn id="29" idx="6"/>
            <a:endCxn id="30" idx="2"/>
          </p:cNvCxnSpPr>
          <p:nvPr/>
        </p:nvCxnSpPr>
        <p:spPr>
          <a:xfrm>
            <a:off x="751660" y="2231586"/>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Ellipse 4">
            <a:extLst>
              <a:ext uri="{FF2B5EF4-FFF2-40B4-BE49-F238E27FC236}">
                <a16:creationId xmlns:a16="http://schemas.microsoft.com/office/drawing/2014/main" id="{77129596-8277-B274-6312-29CB283CFAE0}"/>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Ellipse 33">
            <a:extLst>
              <a:ext uri="{FF2B5EF4-FFF2-40B4-BE49-F238E27FC236}">
                <a16:creationId xmlns:a16="http://schemas.microsoft.com/office/drawing/2014/main" id="{713AA530-9CB1-6C66-6361-F3D8E692545A}"/>
              </a:ext>
            </a:extLst>
          </p:cNvPr>
          <p:cNvSpPr/>
          <p:nvPr/>
        </p:nvSpPr>
        <p:spPr bwMode="auto">
          <a:xfrm>
            <a:off x="3225172"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Gerade Verbindung mit Pfeil 2">
            <a:extLst>
              <a:ext uri="{FF2B5EF4-FFF2-40B4-BE49-F238E27FC236}">
                <a16:creationId xmlns:a16="http://schemas.microsoft.com/office/drawing/2014/main" id="{A0E69E2D-8908-4E9A-8E9F-05A39D21DA65}"/>
              </a:ext>
            </a:extLst>
          </p:cNvPr>
          <p:cNvCxnSpPr>
            <a:cxnSpLocks/>
            <a:stCxn id="30" idx="6"/>
          </p:cNvCxnSpPr>
          <p:nvPr/>
        </p:nvCxnSpPr>
        <p:spPr>
          <a:xfrm>
            <a:off x="3395578" y="2235248"/>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2">
            <a:extLst>
              <a:ext uri="{FF2B5EF4-FFF2-40B4-BE49-F238E27FC236}">
                <a16:creationId xmlns:a16="http://schemas.microsoft.com/office/drawing/2014/main" id="{6AB39ED3-B359-F967-C998-F0EEBA71F076}"/>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 name="TextBox 12">
            <a:extLst>
              <a:ext uri="{FF2B5EF4-FFF2-40B4-BE49-F238E27FC236}">
                <a16:creationId xmlns:a16="http://schemas.microsoft.com/office/drawing/2014/main" id="{A20540AD-830D-2E44-676A-568853FC3918}"/>
              </a:ext>
            </a:extLst>
          </p:cNvPr>
          <p:cNvSpPr txBox="1"/>
          <p:nvPr/>
        </p:nvSpPr>
        <p:spPr>
          <a:xfrm>
            <a:off x="3456415" y="1579103"/>
            <a:ext cx="1713312" cy="523220"/>
          </a:xfrm>
          <a:prstGeom prst="rect">
            <a:avLst/>
          </a:prstGeom>
          <a:noFill/>
        </p:spPr>
        <p:txBody>
          <a:bodyPr wrap="square" rtlCol="0">
            <a:spAutoFit/>
          </a:bodyPr>
          <a:lstStyle/>
          <a:p>
            <a:pPr algn="ctr"/>
            <a:r>
              <a:rPr lang="en-US" sz="1400" b="1"/>
              <a:t>Auto-assignment policies</a:t>
            </a:r>
          </a:p>
        </p:txBody>
      </p:sp>
      <p:sp>
        <p:nvSpPr>
          <p:cNvPr id="6" name="TextBox 12">
            <a:extLst>
              <a:ext uri="{FF2B5EF4-FFF2-40B4-BE49-F238E27FC236}">
                <a16:creationId xmlns:a16="http://schemas.microsoft.com/office/drawing/2014/main" id="{DED64036-BEF0-049A-39D6-FFEBE81F3352}"/>
              </a:ext>
            </a:extLst>
          </p:cNvPr>
          <p:cNvSpPr txBox="1"/>
          <p:nvPr/>
        </p:nvSpPr>
        <p:spPr>
          <a:xfrm>
            <a:off x="9954650" y="1687793"/>
            <a:ext cx="1193949" cy="338554"/>
          </a:xfrm>
          <a:prstGeom prst="rect">
            <a:avLst/>
          </a:prstGeom>
          <a:noFill/>
        </p:spPr>
        <p:txBody>
          <a:bodyPr wrap="square" rtlCol="0">
            <a:spAutoFit/>
          </a:bodyPr>
          <a:lstStyle/>
          <a:p>
            <a:r>
              <a:rPr lang="en-US" sz="1600" b="1"/>
              <a:t>Close-out</a:t>
            </a:r>
          </a:p>
        </p:txBody>
      </p:sp>
      <p:sp>
        <p:nvSpPr>
          <p:cNvPr id="7" name="TextBox 12">
            <a:extLst>
              <a:ext uri="{FF2B5EF4-FFF2-40B4-BE49-F238E27FC236}">
                <a16:creationId xmlns:a16="http://schemas.microsoft.com/office/drawing/2014/main" id="{4D81625A-CC99-934D-5712-A04FEE7D57D3}"/>
              </a:ext>
            </a:extLst>
          </p:cNvPr>
          <p:cNvSpPr txBox="1"/>
          <p:nvPr/>
        </p:nvSpPr>
        <p:spPr>
          <a:xfrm>
            <a:off x="5761268" y="1544129"/>
            <a:ext cx="1713312" cy="584775"/>
          </a:xfrm>
          <a:prstGeom prst="rect">
            <a:avLst/>
          </a:prstGeom>
          <a:noFill/>
        </p:spPr>
        <p:txBody>
          <a:bodyPr wrap="square" rtlCol="0">
            <a:spAutoFit/>
          </a:bodyPr>
          <a:lstStyle/>
          <a:p>
            <a:pPr algn="ctr"/>
            <a:r>
              <a:rPr lang="en-US" sz="1600" b="1"/>
              <a:t>Custom extensions</a:t>
            </a:r>
          </a:p>
        </p:txBody>
      </p:sp>
      <p:graphicFrame>
        <p:nvGraphicFramePr>
          <p:cNvPr id="10" name="Table 20">
            <a:extLst>
              <a:ext uri="{FF2B5EF4-FFF2-40B4-BE49-F238E27FC236}">
                <a16:creationId xmlns:a16="http://schemas.microsoft.com/office/drawing/2014/main" id="{2A5B1C8D-D3A5-0A34-F45D-582D34455641}"/>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11" name="TextBox 12">
            <a:extLst>
              <a:ext uri="{FF2B5EF4-FFF2-40B4-BE49-F238E27FC236}">
                <a16:creationId xmlns:a16="http://schemas.microsoft.com/office/drawing/2014/main" id="{BAF349CA-EBB8-4988-F0DF-5E7BD0085BC3}"/>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13807426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3: Custom Extensions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Custom extensions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sp>
        <p:nvSpPr>
          <p:cNvPr id="12" name="TextBox 23">
            <a:extLst>
              <a:ext uri="{FF2B5EF4-FFF2-40B4-BE49-F238E27FC236}">
                <a16:creationId xmlns:a16="http://schemas.microsoft.com/office/drawing/2014/main" id="{8CC38424-CF16-F476-8E19-F6DB1CD9BE4B}"/>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14" name="TextBox 23">
            <a:extLst>
              <a:ext uri="{FF2B5EF4-FFF2-40B4-BE49-F238E27FC236}">
                <a16:creationId xmlns:a16="http://schemas.microsoft.com/office/drawing/2014/main" id="{DF12BC6A-1D02-56A2-F16D-7697D4A8CC3D}"/>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15" name="TextBox 23">
            <a:extLst>
              <a:ext uri="{FF2B5EF4-FFF2-40B4-BE49-F238E27FC236}">
                <a16:creationId xmlns:a16="http://schemas.microsoft.com/office/drawing/2014/main" id="{675BD420-4F4A-221E-4990-C49B3B7943AE}"/>
              </a:ext>
            </a:extLst>
          </p:cNvPr>
          <p:cNvSpPr txBox="1"/>
          <p:nvPr/>
        </p:nvSpPr>
        <p:spPr>
          <a:xfrm>
            <a:off x="6077969" y="2254256"/>
            <a:ext cx="862439" cy="338554"/>
          </a:xfrm>
          <a:prstGeom prst="rect">
            <a:avLst/>
          </a:prstGeom>
          <a:noFill/>
        </p:spPr>
        <p:txBody>
          <a:bodyPr wrap="square" rtlCol="0">
            <a:spAutoFit/>
          </a:bodyPr>
          <a:lstStyle/>
          <a:p>
            <a:r>
              <a:rPr lang="en-US" sz="1600"/>
              <a:t>2 hour</a:t>
            </a:r>
          </a:p>
        </p:txBody>
      </p:sp>
      <p:sp>
        <p:nvSpPr>
          <p:cNvPr id="17" name="TextBox 23">
            <a:extLst>
              <a:ext uri="{FF2B5EF4-FFF2-40B4-BE49-F238E27FC236}">
                <a16:creationId xmlns:a16="http://schemas.microsoft.com/office/drawing/2014/main" id="{138E658F-A823-F553-65C5-7A60C74677BE}"/>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2A1DE447-1E6B-4868-7C4C-072880A3917D}"/>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sp>
        <p:nvSpPr>
          <p:cNvPr id="2" name="TextBox 12">
            <a:extLst>
              <a:ext uri="{FF2B5EF4-FFF2-40B4-BE49-F238E27FC236}">
                <a16:creationId xmlns:a16="http://schemas.microsoft.com/office/drawing/2014/main" id="{6AB39ED3-B359-F967-C998-F0EEBA71F076}"/>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 name="TextBox 12">
            <a:extLst>
              <a:ext uri="{FF2B5EF4-FFF2-40B4-BE49-F238E27FC236}">
                <a16:creationId xmlns:a16="http://schemas.microsoft.com/office/drawing/2014/main" id="{A20540AD-830D-2E44-676A-568853FC3918}"/>
              </a:ext>
            </a:extLst>
          </p:cNvPr>
          <p:cNvSpPr txBox="1"/>
          <p:nvPr/>
        </p:nvSpPr>
        <p:spPr>
          <a:xfrm>
            <a:off x="3432997" y="1584383"/>
            <a:ext cx="1713312" cy="523220"/>
          </a:xfrm>
          <a:prstGeom prst="rect">
            <a:avLst/>
          </a:prstGeom>
          <a:noFill/>
        </p:spPr>
        <p:txBody>
          <a:bodyPr wrap="square" rtlCol="0">
            <a:spAutoFit/>
          </a:bodyPr>
          <a:lstStyle/>
          <a:p>
            <a:pPr algn="ctr"/>
            <a:r>
              <a:rPr lang="en-US" sz="1400" b="1"/>
              <a:t>Auto-assignment policies</a:t>
            </a:r>
          </a:p>
        </p:txBody>
      </p:sp>
      <p:sp>
        <p:nvSpPr>
          <p:cNvPr id="6" name="TextBox 12">
            <a:extLst>
              <a:ext uri="{FF2B5EF4-FFF2-40B4-BE49-F238E27FC236}">
                <a16:creationId xmlns:a16="http://schemas.microsoft.com/office/drawing/2014/main" id="{DED64036-BEF0-049A-39D6-FFEBE81F3352}"/>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7" name="TextBox 12">
            <a:extLst>
              <a:ext uri="{FF2B5EF4-FFF2-40B4-BE49-F238E27FC236}">
                <a16:creationId xmlns:a16="http://schemas.microsoft.com/office/drawing/2014/main" id="{4D81625A-CC99-934D-5712-A04FEE7D57D3}"/>
              </a:ext>
            </a:extLst>
          </p:cNvPr>
          <p:cNvSpPr txBox="1"/>
          <p:nvPr/>
        </p:nvSpPr>
        <p:spPr>
          <a:xfrm>
            <a:off x="5790585" y="1534838"/>
            <a:ext cx="1713312" cy="584775"/>
          </a:xfrm>
          <a:prstGeom prst="rect">
            <a:avLst/>
          </a:prstGeom>
          <a:noFill/>
        </p:spPr>
        <p:txBody>
          <a:bodyPr wrap="square" rtlCol="0">
            <a:spAutoFit/>
          </a:bodyPr>
          <a:lstStyle/>
          <a:p>
            <a:pPr algn="ctr"/>
            <a:r>
              <a:rPr lang="en-US" sz="1600" b="1"/>
              <a:t>Custom extensions</a:t>
            </a:r>
          </a:p>
        </p:txBody>
      </p:sp>
      <p:sp>
        <p:nvSpPr>
          <p:cNvPr id="9" name="Ellipse 40">
            <a:extLst>
              <a:ext uri="{FF2B5EF4-FFF2-40B4-BE49-F238E27FC236}">
                <a16:creationId xmlns:a16="http://schemas.microsoft.com/office/drawing/2014/main" id="{75A93EF2-597D-58A2-35A2-375F421C893A}"/>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llipse 4">
            <a:extLst>
              <a:ext uri="{FF2B5EF4-FFF2-40B4-BE49-F238E27FC236}">
                <a16:creationId xmlns:a16="http://schemas.microsoft.com/office/drawing/2014/main" id="{CCAFB434-0195-80DF-A387-11FE7381C80F}"/>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Gerade Verbindung mit Pfeil 2">
            <a:extLst>
              <a:ext uri="{FF2B5EF4-FFF2-40B4-BE49-F238E27FC236}">
                <a16:creationId xmlns:a16="http://schemas.microsoft.com/office/drawing/2014/main" id="{778E88CC-4477-F7DB-19AD-8CF5637DAE77}"/>
              </a:ext>
            </a:extLst>
          </p:cNvPr>
          <p:cNvCxnSpPr>
            <a:cxnSpLocks/>
            <a:stCxn id="13" idx="6"/>
          </p:cNvCxnSpPr>
          <p:nvPr/>
        </p:nvCxnSpPr>
        <p:spPr>
          <a:xfrm>
            <a:off x="8169507" y="2235248"/>
            <a:ext cx="3050998" cy="52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Ellipse 33">
            <a:extLst>
              <a:ext uri="{FF2B5EF4-FFF2-40B4-BE49-F238E27FC236}">
                <a16:creationId xmlns:a16="http://schemas.microsoft.com/office/drawing/2014/main" id="{7F4197A4-592C-A16E-DECB-3D2541BD495C}"/>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Gerade Verbindung mit Pfeil 2">
            <a:extLst>
              <a:ext uri="{FF2B5EF4-FFF2-40B4-BE49-F238E27FC236}">
                <a16:creationId xmlns:a16="http://schemas.microsoft.com/office/drawing/2014/main" id="{C6E5C7B1-4A98-3505-C35A-60DD979469BC}"/>
              </a:ext>
            </a:extLst>
          </p:cNvPr>
          <p:cNvCxnSpPr>
            <a:cxnSpLocks/>
            <a:stCxn id="18" idx="6"/>
            <a:endCxn id="19"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Ellipse 4">
            <a:extLst>
              <a:ext uri="{FF2B5EF4-FFF2-40B4-BE49-F238E27FC236}">
                <a16:creationId xmlns:a16="http://schemas.microsoft.com/office/drawing/2014/main" id="{F98C53A2-40C6-A39E-5C94-BBBF6044C70E}"/>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Ellipse 33">
            <a:extLst>
              <a:ext uri="{FF2B5EF4-FFF2-40B4-BE49-F238E27FC236}">
                <a16:creationId xmlns:a16="http://schemas.microsoft.com/office/drawing/2014/main" id="{F95A2DA5-9AFE-0D36-0EE4-219290DFC12F}"/>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25" name="Gerade Verbindung mit Pfeil 2">
            <a:extLst>
              <a:ext uri="{FF2B5EF4-FFF2-40B4-BE49-F238E27FC236}">
                <a16:creationId xmlns:a16="http://schemas.microsoft.com/office/drawing/2014/main" id="{680D3816-79B0-109A-2507-64ADBD7D9CDC}"/>
              </a:ext>
            </a:extLst>
          </p:cNvPr>
          <p:cNvCxnSpPr>
            <a:cxnSpLocks/>
          </p:cNvCxnSpPr>
          <p:nvPr/>
        </p:nvCxnSpPr>
        <p:spPr>
          <a:xfrm>
            <a:off x="5530858" y="2231586"/>
            <a:ext cx="246824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2">
            <a:extLst>
              <a:ext uri="{FF2B5EF4-FFF2-40B4-BE49-F238E27FC236}">
                <a16:creationId xmlns:a16="http://schemas.microsoft.com/office/drawing/2014/main" id="{1AB861CA-3F4B-BEE2-8C76-5800758CA818}"/>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Ellipse 33">
            <a:extLst>
              <a:ext uri="{FF2B5EF4-FFF2-40B4-BE49-F238E27FC236}">
                <a16:creationId xmlns:a16="http://schemas.microsoft.com/office/drawing/2014/main" id="{6904FF96-88D6-77D0-54AD-FAEB9BCB1A6A}"/>
              </a:ext>
            </a:extLst>
          </p:cNvPr>
          <p:cNvSpPr/>
          <p:nvPr/>
        </p:nvSpPr>
        <p:spPr bwMode="auto">
          <a:xfrm>
            <a:off x="5324916"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8" name="Table 20">
            <a:extLst>
              <a:ext uri="{FF2B5EF4-FFF2-40B4-BE49-F238E27FC236}">
                <a16:creationId xmlns:a16="http://schemas.microsoft.com/office/drawing/2014/main" id="{3454D0D0-FAF5-024B-D142-4F7DAC6D0C92}"/>
              </a:ext>
            </a:extLst>
          </p:cNvPr>
          <p:cNvGraphicFramePr>
            <a:graphicFrameLocks noGrp="1"/>
          </p:cNvGraphicFramePr>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
        <p:nvSpPr>
          <p:cNvPr id="39" name="TextBox 12">
            <a:extLst>
              <a:ext uri="{FF2B5EF4-FFF2-40B4-BE49-F238E27FC236}">
                <a16:creationId xmlns:a16="http://schemas.microsoft.com/office/drawing/2014/main" id="{4912E0D9-8FD9-B384-D07C-EA3122D95480}"/>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258029786"/>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2.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3.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sharepoint/v3"/>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 ds:uri="1d314dc7-05fa-4a63-860b-220666282e23"/>
    <ds:schemaRef ds:uri="http://purl.org/dc/elements/1.1/"/>
    <ds:schemaRef ds:uri="ad05b680-99c1-48b1-88d9-f8dc56c4a529"/>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60</TotalTime>
  <Words>3764</Words>
  <Application>Microsoft Office PowerPoint</Application>
  <PresentationFormat>Widescreen</PresentationFormat>
  <Paragraphs>578</Paragraphs>
  <Slides>58</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Aptos Display</vt:lpstr>
      <vt:lpstr>Arial</vt:lpstr>
      <vt:lpstr>Calibri</vt:lpstr>
      <vt:lpstr>Century Gothic</vt:lpstr>
      <vt:lpstr>Consolas</vt:lpstr>
      <vt:lpstr>Segoe UI</vt:lpstr>
      <vt:lpstr>Segoe UI Historic</vt:lpstr>
      <vt:lpstr>Segoe UI Light</vt:lpstr>
      <vt:lpstr>Segoe UI Semibold</vt:lpstr>
      <vt:lpstr>Segoe UI Semilight</vt:lpstr>
      <vt:lpstr>SegoeUI</vt:lpstr>
      <vt:lpstr>Symbol</vt:lpstr>
      <vt:lpstr>Wingdings</vt:lpstr>
      <vt:lpstr>Microsoft Security template</vt:lpstr>
      <vt:lpstr>PowerPoint Presentation</vt:lpstr>
      <vt:lpstr>Microsoft Entra ID Governance</vt:lpstr>
      <vt:lpstr>Proof of concept (PoC) | Goals</vt:lpstr>
      <vt:lpstr>Scenario’s Key Requirements</vt:lpstr>
      <vt:lpstr>PoC  Stakeholders</vt:lpstr>
      <vt:lpstr>PoC | Timeline</vt:lpstr>
      <vt:lpstr>PoC | Phase 1: Entitlement Management</vt:lpstr>
      <vt:lpstr>PoC | Phase 2: Auto-assignment policies</vt:lpstr>
      <vt:lpstr>PoC | Phase 3: Custom Extensions</vt:lpstr>
      <vt:lpstr>PoC | Phase 4: Access Recertification</vt:lpstr>
      <vt:lpstr>PoC | Phase 5: Close-out</vt:lpstr>
      <vt:lpstr>Microsoft Entra ID Governance features used on this scenario </vt:lpstr>
      <vt:lpstr>Microsoft Entra ID Governance</vt:lpstr>
      <vt:lpstr>Contoso’s user journey</vt:lpstr>
      <vt:lpstr>Access requests, workflow and approvals Entitlement management</vt:lpstr>
      <vt:lpstr>Request and provisioning workflow integrations Custom workflows for access lifecycle</vt:lpstr>
      <vt:lpstr>Separation of Duties</vt:lpstr>
      <vt:lpstr>PowerPoint Presentation</vt:lpstr>
      <vt:lpstr>Assign and remove resources automatically Birthright assignment</vt:lpstr>
      <vt:lpstr>Features</vt:lpstr>
      <vt:lpstr>Planning- Decisions to consider</vt:lpstr>
      <vt:lpstr>Deploy</vt:lpstr>
      <vt:lpstr>PowerPoint Presentation</vt:lpstr>
      <vt:lpstr>PowerPoint Presentation</vt:lpstr>
      <vt:lpstr>PowerPoint Presentation</vt:lpstr>
      <vt:lpstr>Use cases examples </vt:lpstr>
      <vt:lpstr>Planning- Decisions to consider</vt:lpstr>
      <vt:lpstr>Deploy</vt:lpstr>
      <vt:lpstr>Scenario: Access Recertification</vt:lpstr>
      <vt:lpstr>Access recertification to reduce risk Access Reviews</vt:lpstr>
      <vt:lpstr>How Access Reviews works  Administrator</vt:lpstr>
      <vt:lpstr>How Access Reviews works  Reviewer</vt:lpstr>
      <vt:lpstr>Access Reviews Scenarios</vt:lpstr>
      <vt:lpstr>Planning</vt:lpstr>
      <vt:lpstr>Planning- Decisions to consider</vt:lpstr>
      <vt:lpstr>Planning (Contd)</vt:lpstr>
      <vt:lpstr>Planning (Contd)</vt:lpstr>
      <vt:lpstr>Multi-Stage Reviews Decisions</vt:lpstr>
      <vt:lpstr>AR – Inactive Users General Availability</vt:lpstr>
      <vt:lpstr>Machine Learning based recommendations in Access Reviews User-to-Group Affiliation</vt:lpstr>
      <vt:lpstr>User to Group Affiliation </vt:lpstr>
      <vt:lpstr>AR – PIM for Groups Public preview</vt:lpstr>
      <vt:lpstr>Access Review history report</vt:lpstr>
      <vt:lpstr>Deploying Access Reviews Guide</vt:lpstr>
      <vt:lpstr>Thank you</vt:lpstr>
      <vt:lpstr>PowerPoint Presentation</vt:lpstr>
      <vt:lpstr>Step 1 Create Logic App</vt:lpstr>
      <vt:lpstr>Step 1 Create Logic App</vt:lpstr>
      <vt:lpstr>Step 1 Create Logic App</vt:lpstr>
      <vt:lpstr>Step 2 Customize Logic App</vt:lpstr>
      <vt:lpstr>Step 2 Customize Logic App</vt:lpstr>
      <vt:lpstr>Step 2 Customize Logic App</vt:lpstr>
      <vt:lpstr>Step 2 Customize Logic App</vt:lpstr>
      <vt:lpstr>Step 2 Customize Logic App</vt:lpstr>
      <vt:lpstr>Step 3: Search the existing Access Package</vt:lpstr>
      <vt:lpstr>Step 4 Trigger Logic App from the Access Package</vt:lpstr>
      <vt:lpstr>Step 4 Trigger Logic App from the Access Package</vt:lpstr>
      <vt:lpstr>Thank you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2023-09-22T16:04:31Z</dcterms:created>
  <dcterms:modified xsi:type="dcterms:W3CDTF">2024-02-28T19:39:39Z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